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7"/>
  </p:notesMasterIdLst>
  <p:handoutMasterIdLst>
    <p:handoutMasterId r:id="rId28"/>
  </p:handoutMasterIdLst>
  <p:sldIdLst>
    <p:sldId id="259" r:id="rId3"/>
    <p:sldId id="1725" r:id="rId4"/>
    <p:sldId id="1774" r:id="rId5"/>
    <p:sldId id="1726" r:id="rId6"/>
    <p:sldId id="1801" r:id="rId7"/>
    <p:sldId id="1804" r:id="rId8"/>
    <p:sldId id="1798" r:id="rId9"/>
    <p:sldId id="1775" r:id="rId10"/>
    <p:sldId id="1802" r:id="rId11"/>
    <p:sldId id="1805" r:id="rId12"/>
    <p:sldId id="1806" r:id="rId13"/>
    <p:sldId id="1762" r:id="rId14"/>
    <p:sldId id="1807" r:id="rId15"/>
    <p:sldId id="1808" r:id="rId16"/>
    <p:sldId id="1809" r:id="rId17"/>
    <p:sldId id="1803" r:id="rId18"/>
    <p:sldId id="1815" r:id="rId19"/>
    <p:sldId id="1810" r:id="rId20"/>
    <p:sldId id="1811" r:id="rId21"/>
    <p:sldId id="1812" r:id="rId22"/>
    <p:sldId id="1783" r:id="rId23"/>
    <p:sldId id="1814" r:id="rId24"/>
    <p:sldId id="1784" r:id="rId25"/>
    <p:sldId id="1796"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A5A"/>
    <a:srgbClr val="1F4E79"/>
    <a:srgbClr val="819BB3"/>
    <a:srgbClr val="41A40A"/>
    <a:srgbClr val="44546A"/>
    <a:srgbClr val="4949DE"/>
    <a:srgbClr val="3333FF"/>
    <a:srgbClr val="3232FF"/>
    <a:srgbClr val="2E5496"/>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5" autoAdjust="0"/>
    <p:restoredTop sz="91688" autoAdjust="0"/>
  </p:normalViewPr>
  <p:slideViewPr>
    <p:cSldViewPr snapToGrid="0" showGuides="1">
      <p:cViewPr varScale="1">
        <p:scale>
          <a:sx n="64" d="100"/>
          <a:sy n="64" d="100"/>
        </p:scale>
        <p:origin x="278" y="77"/>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2022/6/15</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题目需要修改，测试平台不要提，凝练出一个特色</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204179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太细致，需要往上凝练，时延，可靠性，实时性，数量级描述，为什么要做确定性调度，为什么要用</a:t>
            </a:r>
            <a:r>
              <a:rPr lang="en-US" altLang="zh-CN" dirty="0"/>
              <a:t>TSN</a:t>
            </a:r>
            <a:r>
              <a:rPr lang="zh-CN" altLang="en-US" dirty="0"/>
              <a:t>，</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2235714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为打破工业以太网间的隔离，由</a:t>
            </a:r>
            <a:r>
              <a:rPr lang="en-US" altLang="zh-CN" dirty="0"/>
              <a:t>IEEE 802.1 TSN</a:t>
            </a:r>
            <a:r>
              <a:rPr lang="zh-CN" altLang="en-US" dirty="0"/>
              <a:t>工作组，工业现场要做时间敏感网络？学术提升，增加理论支撑，</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3226761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43678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移到左边，加个平台</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395172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solidFill>
                  <a:srgbClr val="173A5A"/>
                </a:solidFill>
                <a:effectLst/>
                <a:latin typeface="+mj-ea"/>
                <a:ea typeface="+mj-ea"/>
                <a:cs typeface="宋体" panose="02010600030101010101" pitchFamily="2" charset="-122"/>
              </a:rPr>
              <a:t>数据包和冗余路径越多，可靠性能越高，共享相同链路的数据流数量越多，数据流之间更容易冲突，可调度性下降</a:t>
            </a:r>
            <a:endParaRPr lang="zh-CN" altLang="en-US" dirty="0">
              <a:solidFill>
                <a:srgbClr val="173A5A"/>
              </a:solidFill>
              <a:latin typeface="+mj-ea"/>
              <a:ea typeface="+mj-ea"/>
            </a:endParaRP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3425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有了上述的调度技术支撑，我们可以根据工业流量需求得到确定性网络传输调度方案，但是与落地实现还差一步：就是如何快速完成网络设备的配置部署，这也是限制</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技术规模化推广落地的重要因素。对于一个不懂</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技术的工程师来说，</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配置流程过于复杂，不能快速上手。为此，我们开发了一套</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调度</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配置可视化软件，封装了调度</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配置底层复杂操作，通过模块化拖拽和图形化展示方式，提高了可操作性，便于用户和工程师上手。该套软件主要包括</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可视化调度引擎和基于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YANG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模型的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配置组件两大部分，调度引擎内嵌了自研的精益化、规模化、差异化调度算法，并开放</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API</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支持自定义调度算法开发，同时支持自定义网络拓扑和流量需求输入。</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配置组件基于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YANG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模型配置信息规范，解析调度引擎生成的调度方案，将其映射转化为网络配置指令信息，通过</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SNMP,NETCONFIG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等远程配置协议下发部署到各个网络设备中。除此之外，我们研发了面向工业多样化场景的一系列</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网关，支持</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种以上</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标准协议，同时还支持多种现场总线和工业无线网络，可到纳秒级时钟同步精度。基于调度</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配置软件和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网关设备，我们可以实现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TSN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网络设备的远程批量化配置，快速响应时间敏感流量动态变化需求。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extLst>
      <p:ext uri="{BB962C8B-B14F-4D97-AF65-F5344CB8AC3E}">
        <p14:creationId xmlns:p14="http://schemas.microsoft.com/office/powerpoint/2010/main" val="621979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微软雅黑" panose="020B0503020204020204" pitchFamily="34" charset="-122"/>
                <a:ea typeface="微软雅黑" panose="020B0503020204020204" pitchFamily="34" charset="-122"/>
              </a:rPr>
              <a:t>通过</a:t>
            </a:r>
            <a:r>
              <a:rPr lang="en-US" altLang="zh-CN" sz="1200" b="1" dirty="0">
                <a:latin typeface="微软雅黑" panose="020B0503020204020204" pitchFamily="34" charset="-122"/>
                <a:ea typeface="微软雅黑" panose="020B0503020204020204" pitchFamily="34" charset="-122"/>
              </a:rPr>
              <a:t>NETCONF/YANG</a:t>
            </a:r>
            <a:r>
              <a:rPr lang="zh-CN" altLang="en-US" sz="1200" b="1" dirty="0">
                <a:latin typeface="微软雅黑" panose="020B0503020204020204" pitchFamily="34" charset="-122"/>
                <a:ea typeface="微软雅黑" panose="020B0503020204020204" pitchFamily="34" charset="-122"/>
              </a:rPr>
              <a:t>来实现网关的配置，</a:t>
            </a:r>
            <a:r>
              <a:rPr lang="en-US" altLang="zh-CN" sz="1200" b="1" dirty="0">
                <a:latin typeface="微软雅黑" panose="020B0503020204020204" pitchFamily="34" charset="-122"/>
                <a:ea typeface="微软雅黑" panose="020B0503020204020204" pitchFamily="34" charset="-122"/>
              </a:rPr>
              <a:t>NETCONF</a:t>
            </a:r>
            <a:r>
              <a:rPr lang="zh-CN" altLang="en-US" sz="1200" b="1" dirty="0">
                <a:latin typeface="微软雅黑" panose="020B0503020204020204" pitchFamily="34" charset="-122"/>
                <a:ea typeface="微软雅黑" panose="020B0503020204020204" pitchFamily="34" charset="-122"/>
              </a:rPr>
              <a:t>是一个网管协议。</a:t>
            </a:r>
            <a:r>
              <a:rPr lang="en-US" altLang="zh-CN" sz="1200" b="1" dirty="0">
                <a:latin typeface="微软雅黑" panose="020B0503020204020204" pitchFamily="34" charset="-122"/>
                <a:ea typeface="微软雅黑" panose="020B0503020204020204" pitchFamily="34" charset="-122"/>
              </a:rPr>
              <a:t>YANG</a:t>
            </a:r>
            <a:r>
              <a:rPr lang="zh-CN" altLang="en-US" sz="1200" b="1" dirty="0">
                <a:latin typeface="微软雅黑" panose="020B0503020204020204" pitchFamily="34" charset="-122"/>
                <a:ea typeface="微软雅黑" panose="020B0503020204020204" pitchFamily="34" charset="-122"/>
              </a:rPr>
              <a:t>是</a:t>
            </a:r>
            <a:r>
              <a:rPr lang="en-US" altLang="zh-CN" sz="1200" b="1" dirty="0">
                <a:latin typeface="微软雅黑" panose="020B0503020204020204" pitchFamily="34" charset="-122"/>
                <a:ea typeface="微软雅黑" panose="020B0503020204020204" pitchFamily="34" charset="-122"/>
              </a:rPr>
              <a:t>NETCONF</a:t>
            </a:r>
            <a:r>
              <a:rPr lang="zh-CN" altLang="en-US" sz="1200" b="1" dirty="0">
                <a:latin typeface="微软雅黑" panose="020B0503020204020204" pitchFamily="34" charset="-122"/>
                <a:ea typeface="微软雅黑" panose="020B0503020204020204" pitchFamily="34" charset="-122"/>
              </a:rPr>
              <a:t>的数据建模语言，客户端可以将</a:t>
            </a:r>
            <a:r>
              <a:rPr lang="en-US" altLang="zh-CN" sz="1200" b="1" dirty="0">
                <a:latin typeface="微软雅黑" panose="020B0503020204020204" pitchFamily="34" charset="-122"/>
                <a:ea typeface="微软雅黑" panose="020B0503020204020204" pitchFamily="34" charset="-122"/>
              </a:rPr>
              <a:t>RPC</a:t>
            </a:r>
            <a:r>
              <a:rPr lang="zh-CN" altLang="en-US" sz="1200" b="1" dirty="0">
                <a:latin typeface="微软雅黑" panose="020B0503020204020204" pitchFamily="34" charset="-122"/>
                <a:ea typeface="微软雅黑" panose="020B0503020204020204" pitchFamily="34" charset="-122"/>
              </a:rPr>
              <a:t>操作编译成</a:t>
            </a:r>
            <a:r>
              <a:rPr lang="en-US" altLang="zh-CN" sz="1200" b="1" dirty="0">
                <a:latin typeface="微软雅黑" panose="020B0503020204020204" pitchFamily="34" charset="-122"/>
                <a:ea typeface="微软雅黑" panose="020B0503020204020204" pitchFamily="34" charset="-122"/>
              </a:rPr>
              <a:t>XML</a:t>
            </a:r>
            <a:r>
              <a:rPr lang="zh-CN" altLang="en-US" sz="1200" b="1" dirty="0">
                <a:latin typeface="微软雅黑" panose="020B0503020204020204" pitchFamily="34" charset="-122"/>
                <a:ea typeface="微软雅黑" panose="020B0503020204020204" pitchFamily="34" charset="-122"/>
              </a:rPr>
              <a:t>格式的报文，</a:t>
            </a:r>
            <a:r>
              <a:rPr lang="en-US" altLang="zh-CN" sz="1200" b="1" dirty="0">
                <a:latin typeface="微软雅黑" panose="020B0503020204020204" pitchFamily="34" charset="-122"/>
                <a:ea typeface="微软雅黑" panose="020B0503020204020204" pitchFamily="34" charset="-122"/>
              </a:rPr>
              <a:t>XML</a:t>
            </a:r>
            <a:r>
              <a:rPr lang="zh-CN" altLang="en-US" sz="1200" b="1" dirty="0">
                <a:latin typeface="微软雅黑" panose="020B0503020204020204" pitchFamily="34" charset="-122"/>
                <a:ea typeface="微软雅黑" panose="020B0503020204020204" pitchFamily="34" charset="-122"/>
              </a:rPr>
              <a:t>遵循</a:t>
            </a:r>
            <a:r>
              <a:rPr lang="en-US" altLang="zh-CN" sz="1200" b="1" dirty="0">
                <a:latin typeface="微软雅黑" panose="020B0503020204020204" pitchFamily="34" charset="-122"/>
                <a:ea typeface="微软雅黑" panose="020B0503020204020204" pitchFamily="34" charset="-122"/>
              </a:rPr>
              <a:t>YANG</a:t>
            </a:r>
            <a:r>
              <a:rPr lang="zh-CN" altLang="en-US" sz="1200" b="1" dirty="0">
                <a:latin typeface="微软雅黑" panose="020B0503020204020204" pitchFamily="34" charset="-122"/>
                <a:ea typeface="微软雅黑" panose="020B0503020204020204" pitchFamily="34" charset="-122"/>
              </a:rPr>
              <a:t>模型约束进行客户端和服务器之间通信与网关配置，从而通过</a:t>
            </a:r>
            <a:r>
              <a:rPr lang="en-US" altLang="zh-CN" sz="1200" b="1" dirty="0">
                <a:latin typeface="微软雅黑" panose="020B0503020204020204" pitchFamily="34" charset="-122"/>
                <a:ea typeface="微软雅黑" panose="020B0503020204020204" pitchFamily="34" charset="-122"/>
              </a:rPr>
              <a:t>NETCONF</a:t>
            </a:r>
            <a:r>
              <a:rPr lang="zh-CN" altLang="en-US" sz="1200" b="1" dirty="0">
                <a:latin typeface="微软雅黑" panose="020B0503020204020204" pitchFamily="34" charset="-122"/>
                <a:ea typeface="微软雅黑" panose="020B0503020204020204" pitchFamily="34" charset="-122"/>
              </a:rPr>
              <a:t>协议管理网关。</a:t>
            </a:r>
            <a:r>
              <a:rPr lang="en-US" altLang="zh-CN" sz="1200" b="1" dirty="0" err="1">
                <a:latin typeface="微软雅黑" panose="020B0503020204020204" pitchFamily="34" charset="-122"/>
                <a:ea typeface="微软雅黑" panose="020B0503020204020204" pitchFamily="34" charset="-122"/>
              </a:rPr>
              <a:t>NETCONF+Yang</a:t>
            </a:r>
            <a:r>
              <a:rPr lang="zh-CN" altLang="en-US" sz="1200" b="1" dirty="0">
                <a:latin typeface="微软雅黑" panose="020B0503020204020204" pitchFamily="34" charset="-122"/>
                <a:ea typeface="微软雅黑" panose="020B0503020204020204" pitchFamily="34" charset="-122"/>
              </a:rPr>
              <a:t>可用于</a:t>
            </a:r>
            <a:r>
              <a:rPr lang="en-US" altLang="zh-CN" sz="1200" b="1" dirty="0">
                <a:latin typeface="微软雅黑" panose="020B0503020204020204" pitchFamily="34" charset="-122"/>
                <a:ea typeface="微软雅黑" panose="020B0503020204020204" pitchFamily="34" charset="-122"/>
              </a:rPr>
              <a:t>TSN</a:t>
            </a:r>
            <a:r>
              <a:rPr lang="zh-CN" altLang="en-US" sz="1200" b="1" dirty="0">
                <a:latin typeface="微软雅黑" panose="020B0503020204020204" pitchFamily="34" charset="-122"/>
                <a:ea typeface="微软雅黑" panose="020B0503020204020204" pitchFamily="34" charset="-122"/>
              </a:rPr>
              <a:t>网络，控制网络实时性。</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2967087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592712"/>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819DA83-4537-4C94-8561-526D07AB2E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pic>
        <p:nvPicPr>
          <p:cNvPr id="1026" name="Picture 2">
            <a:extLst>
              <a:ext uri="{FF2B5EF4-FFF2-40B4-BE49-F238E27FC236}">
                <a16:creationId xmlns:a16="http://schemas.microsoft.com/office/drawing/2014/main" id="{D8551B10-269E-4F84-BB02-C5B2C12290F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458665" y="72790"/>
            <a:ext cx="1567363" cy="4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13" name="图片 12">
            <a:extLst>
              <a:ext uri="{FF2B5EF4-FFF2-40B4-BE49-F238E27FC236}">
                <a16:creationId xmlns:a16="http://schemas.microsoft.com/office/drawing/2014/main" id="{B5BFEC7A-93D6-4299-91A6-8BC68815F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pic>
        <p:nvPicPr>
          <p:cNvPr id="14" name="Picture 2">
            <a:extLst>
              <a:ext uri="{FF2B5EF4-FFF2-40B4-BE49-F238E27FC236}">
                <a16:creationId xmlns:a16="http://schemas.microsoft.com/office/drawing/2014/main" id="{F968BB23-5CDB-4FE3-873E-A5F6B80D5F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58665" y="72790"/>
            <a:ext cx="1567363" cy="4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0458665" cy="685800"/>
          </a:xfrm>
          <a:prstGeom prst="parallelogram">
            <a:avLst>
              <a:gd name="adj" fmla="val 43056"/>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5" cstate="print">
            <a:duotone>
              <a:schemeClr val="accent2">
                <a:shade val="45000"/>
                <a:satMod val="135000"/>
              </a:schemeClr>
              <a:prstClr val="white"/>
            </a:duotone>
          </a:blip>
          <a:srcRect r="1346"/>
          <a:stretch/>
        </p:blipFill>
        <p:spPr>
          <a:xfrm>
            <a:off x="516" y="6041797"/>
            <a:ext cx="12166903" cy="411617"/>
          </a:xfrm>
          <a:prstGeom prst="rect">
            <a:avLst/>
          </a:prstGeom>
        </p:spPr>
      </p:pic>
      <p:pic>
        <p:nvPicPr>
          <p:cNvPr id="14" name="图片 13">
            <a:extLst>
              <a:ext uri="{FF2B5EF4-FFF2-40B4-BE49-F238E27FC236}">
                <a16:creationId xmlns:a16="http://schemas.microsoft.com/office/drawing/2014/main" id="{0C49A484-7925-417E-AE5E-7B993B074E1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D389599B-C132-448D-8DC2-C4B24EA12F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812896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C5ED26D-773B-4BF1-92EE-94A0A98DAD0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1744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11" name="图片 10">
            <a:extLst>
              <a:ext uri="{FF2B5EF4-FFF2-40B4-BE49-F238E27FC236}">
                <a16:creationId xmlns:a16="http://schemas.microsoft.com/office/drawing/2014/main" id="{3015431C-F80D-4CF7-82E8-981B6002D0E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49772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pic>
        <p:nvPicPr>
          <p:cNvPr id="8" name="图片 7">
            <a:extLst>
              <a:ext uri="{FF2B5EF4-FFF2-40B4-BE49-F238E27FC236}">
                <a16:creationId xmlns:a16="http://schemas.microsoft.com/office/drawing/2014/main" id="{6E411729-2F6B-4D72-BE42-ED22607FB63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55" r:id="rId5"/>
    <p:sldLayoutId id="2147483657" r:id="rId6"/>
    <p:sldLayoutId id="2147483653" r:id="rId7"/>
    <p:sldLayoutId id="2147483658" r:id="rId8"/>
    <p:sldLayoutId id="2147483659" r:id="rId9"/>
    <p:sldLayoutId id="2147483651" r:id="rId10"/>
    <p:sldLayoutId id="2147483654" r:id="rId11"/>
    <p:sldLayoutId id="2147483660" r:id="rId12"/>
    <p:sldLayoutId id="2147483663" r:id="rId13"/>
    <p:sldLayoutId id="2147483652" r:id="rId14"/>
    <p:sldLayoutId id="214748366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7.wmf"/><Relationship Id="rId18" Type="http://schemas.openxmlformats.org/officeDocument/2006/relationships/oleObject" Target="../embeddings/oleObject8.bin"/><Relationship Id="rId3" Type="http://schemas.openxmlformats.org/officeDocument/2006/relationships/image" Target="../media/image32.png"/><Relationship Id="rId21" Type="http://schemas.openxmlformats.org/officeDocument/2006/relationships/image" Target="../media/image31.wmf"/><Relationship Id="rId7" Type="http://schemas.openxmlformats.org/officeDocument/2006/relationships/image" Target="../media/image24.wmf"/><Relationship Id="rId12" Type="http://schemas.openxmlformats.org/officeDocument/2006/relationships/oleObject" Target="../embeddings/oleObject5.bin"/><Relationship Id="rId17" Type="http://schemas.openxmlformats.org/officeDocument/2006/relationships/image" Target="../media/image29.wmf"/><Relationship Id="rId2" Type="http://schemas.openxmlformats.org/officeDocument/2006/relationships/slideLayout" Target="../slideLayouts/slideLayout3.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6.wmf"/><Relationship Id="rId5" Type="http://schemas.openxmlformats.org/officeDocument/2006/relationships/image" Target="../media/image23.wmf"/><Relationship Id="rId15" Type="http://schemas.openxmlformats.org/officeDocument/2006/relationships/image" Target="../media/image28.wmf"/><Relationship Id="rId10" Type="http://schemas.openxmlformats.org/officeDocument/2006/relationships/oleObject" Target="../embeddings/oleObject4.bin"/><Relationship Id="rId19" Type="http://schemas.openxmlformats.org/officeDocument/2006/relationships/image" Target="../media/image30.wmf"/><Relationship Id="rId4" Type="http://schemas.openxmlformats.org/officeDocument/2006/relationships/oleObject" Target="../embeddings/oleObject1.bin"/><Relationship Id="rId9" Type="http://schemas.openxmlformats.org/officeDocument/2006/relationships/image" Target="../media/image25.wmf"/><Relationship Id="rId14"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20.emf"/><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2376629" y="2295698"/>
            <a:ext cx="8725048" cy="1060855"/>
          </a:xfrm>
        </p:spPr>
        <p:txBody>
          <a:bodyPr/>
          <a:lstStyle/>
          <a:p>
            <a:r>
              <a:rPr lang="zh-CN" altLang="en-US" sz="3200" dirty="0">
                <a:solidFill>
                  <a:srgbClr val="C00000"/>
                </a:solidFill>
                <a:latin typeface="微软雅黑" panose="020B0503020204020204" pitchFamily="34" charset="-122"/>
                <a:ea typeface="微软雅黑" panose="020B0503020204020204" pitchFamily="34" charset="-122"/>
              </a:rPr>
              <a:t>基于时间感知整形的规模化工业时间敏感网络</a:t>
            </a:r>
            <a:br>
              <a:rPr lang="en-US" altLang="zh-CN" sz="3200" dirty="0">
                <a:solidFill>
                  <a:srgbClr val="C00000"/>
                </a:solidFill>
                <a:latin typeface="微软雅黑" panose="020B0503020204020204" pitchFamily="34" charset="-122"/>
                <a:ea typeface="微软雅黑" panose="020B0503020204020204" pitchFamily="34" charset="-122"/>
              </a:rPr>
            </a:br>
            <a:r>
              <a:rPr lang="zh-CN" altLang="en-US" sz="3200" dirty="0">
                <a:solidFill>
                  <a:srgbClr val="C00000"/>
                </a:solidFill>
                <a:latin typeface="微软雅黑" panose="020B0503020204020204" pitchFamily="34" charset="-122"/>
                <a:ea typeface="微软雅黑" panose="020B0503020204020204" pitchFamily="34" charset="-122"/>
              </a:rPr>
              <a:t>快速确定性调度机制</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a:xfrm>
            <a:off x="4339627" y="5196924"/>
            <a:ext cx="3512746" cy="454025"/>
          </a:xfrm>
        </p:spPr>
        <p:txBody>
          <a:bodyPr/>
          <a:lstStyle/>
          <a:p>
            <a:fld id="{6D32D5AE-227B-4E3E-8B8D-5364C94AF704}" type="datetime3">
              <a:rPr lang="zh-CN" altLang="en-US" smtClean="0">
                <a:latin typeface="微软雅黑" panose="020B0503020204020204" pitchFamily="34" charset="-122"/>
                <a:ea typeface="微软雅黑" panose="020B0503020204020204" pitchFamily="34" charset="-122"/>
              </a:rPr>
              <a:t>2022年6月15日星期三</a:t>
            </a:fld>
            <a:endParaRPr lang="zh-CN" altLang="en-US" dirty="0">
              <a:latin typeface="微软雅黑" panose="020B0503020204020204" pitchFamily="34" charset="-122"/>
              <a:ea typeface="微软雅黑" panose="020B0503020204020204" pitchFamily="34" charset="-122"/>
            </a:endParaRP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4034908" y="4089120"/>
            <a:ext cx="4122181" cy="598488"/>
          </a:xfrm>
        </p:spPr>
        <p:txBody>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汇 报 人：徐磊</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45CF250A-84A9-4817-B5B0-E0E8B940295B}"/>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ECB56CE1-4BAB-4044-9B13-1FB128FFA58A}"/>
              </a:ext>
            </a:extLst>
          </p:cNvPr>
          <p:cNvGrpSpPr/>
          <p:nvPr/>
        </p:nvGrpSpPr>
        <p:grpSpPr>
          <a:xfrm>
            <a:off x="-13138" y="-5222"/>
            <a:ext cx="2717030" cy="785615"/>
            <a:chOff x="-13138" y="-5222"/>
            <a:chExt cx="2717030" cy="785615"/>
          </a:xfrm>
        </p:grpSpPr>
        <p:sp>
          <p:nvSpPr>
            <p:cNvPr id="15" name="矩形 14">
              <a:extLst>
                <a:ext uri="{FF2B5EF4-FFF2-40B4-BE49-F238E27FC236}">
                  <a16:creationId xmlns:a16="http://schemas.microsoft.com/office/drawing/2014/main" id="{B0A1CFB4-91B4-4B69-9B06-C00AC5C9C66E}"/>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B4646D9-AFA8-4231-873A-69DDB1B3D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
        <p:nvSpPr>
          <p:cNvPr id="11" name="文本占位符 9">
            <a:extLst>
              <a:ext uri="{FF2B5EF4-FFF2-40B4-BE49-F238E27FC236}">
                <a16:creationId xmlns:a16="http://schemas.microsoft.com/office/drawing/2014/main" id="{6C0C2718-0405-409E-A731-530914901315}"/>
              </a:ext>
            </a:extLst>
          </p:cNvPr>
          <p:cNvSpPr txBox="1">
            <a:spLocks/>
          </p:cNvSpPr>
          <p:nvPr/>
        </p:nvSpPr>
        <p:spPr>
          <a:xfrm>
            <a:off x="4034909" y="4493400"/>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指导老师：陈彩莲老师</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研究内容一：</a:t>
            </a:r>
            <a:r>
              <a:rPr lang="zh-CN" altLang="en-US" sz="2400" dirty="0"/>
              <a:t>基于时间敏感网络门控机制的确定性调度模型</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10</a:t>
            </a:fld>
            <a:endParaRPr lang="zh-CN" altLang="en-US" dirty="0"/>
          </a:p>
        </p:txBody>
      </p:sp>
      <p:sp>
        <p:nvSpPr>
          <p:cNvPr id="74" name="文本框 73">
            <a:extLst>
              <a:ext uri="{FF2B5EF4-FFF2-40B4-BE49-F238E27FC236}">
                <a16:creationId xmlns:a16="http://schemas.microsoft.com/office/drawing/2014/main" id="{B695172D-0A1E-46D2-8BBC-BF2D30920C37}"/>
              </a:ext>
            </a:extLst>
          </p:cNvPr>
          <p:cNvSpPr txBox="1"/>
          <p:nvPr/>
        </p:nvSpPr>
        <p:spPr>
          <a:xfrm>
            <a:off x="3040528" y="5463171"/>
            <a:ext cx="8077733" cy="658257"/>
          </a:xfrm>
          <a:prstGeom prst="rect">
            <a:avLst/>
          </a:prstGeom>
          <a:noFill/>
        </p:spPr>
        <p:txBody>
          <a:bodyPr wrap="square" rtlCol="0">
            <a:spAutoFit/>
          </a:bodyPr>
          <a:lstStyle/>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根据实时需求对</a:t>
            </a:r>
            <a:r>
              <a:rPr lang="zh-CN" altLang="en-US" sz="1600" b="1" dirty="0">
                <a:solidFill>
                  <a:srgbClr val="173A5A"/>
                </a:solidFill>
                <a:latin typeface="微软雅黑" panose="020B0503020204020204" pitchFamily="34" charset="-122"/>
                <a:ea typeface="微软雅黑" panose="020B0503020204020204" pitchFamily="34" charset="-122"/>
              </a:rPr>
              <a:t>工业流量分类传输</a:t>
            </a:r>
            <a:r>
              <a:rPr lang="zh-CN" altLang="en-US" sz="1600" dirty="0">
                <a:solidFill>
                  <a:srgbClr val="173A5A"/>
                </a:solidFill>
                <a:latin typeface="微软雅黑" panose="020B0503020204020204" pitchFamily="34" charset="-122"/>
                <a:ea typeface="微软雅黑" panose="020B0503020204020204" pitchFamily="34" charset="-122"/>
              </a:rPr>
              <a:t>，并剖析传输调度和路径规划的耦合关系，通过</a:t>
            </a:r>
            <a:r>
              <a:rPr lang="zh-CN" altLang="en-US" sz="1600" b="1" dirty="0">
                <a:solidFill>
                  <a:srgbClr val="173A5A"/>
                </a:solidFill>
                <a:latin typeface="微软雅黑" panose="020B0503020204020204" pitchFamily="34" charset="-122"/>
                <a:ea typeface="微软雅黑" panose="020B0503020204020204" pitchFamily="34" charset="-122"/>
              </a:rPr>
              <a:t>可满足模理论（</a:t>
            </a:r>
            <a:r>
              <a:rPr lang="en-US" altLang="zh-CN" sz="1600" b="1" dirty="0">
                <a:solidFill>
                  <a:srgbClr val="173A5A"/>
                </a:solidFill>
                <a:latin typeface="微软雅黑" panose="020B0503020204020204" pitchFamily="34" charset="-122"/>
                <a:ea typeface="微软雅黑" panose="020B0503020204020204" pitchFamily="34" charset="-122"/>
              </a:rPr>
              <a:t>SMT</a:t>
            </a:r>
            <a:r>
              <a:rPr lang="zh-CN" altLang="en-US" sz="1600" b="1"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构建更完备的</a:t>
            </a:r>
            <a:r>
              <a:rPr lang="zh-CN" altLang="en-US" sz="1600" b="1" dirty="0">
                <a:solidFill>
                  <a:srgbClr val="173A5A"/>
                </a:solidFill>
                <a:latin typeface="微软雅黑" panose="020B0503020204020204" pitchFamily="34" charset="-122"/>
                <a:ea typeface="微软雅黑" panose="020B0503020204020204" pitchFamily="34" charset="-122"/>
              </a:rPr>
              <a:t>路由和调度联合约束集</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67" name="矩形: 圆角 66">
            <a:extLst>
              <a:ext uri="{FF2B5EF4-FFF2-40B4-BE49-F238E27FC236}">
                <a16:creationId xmlns:a16="http://schemas.microsoft.com/office/drawing/2014/main" id="{E806AF25-FE9C-475A-BA54-99CB56820A16}"/>
              </a:ext>
            </a:extLst>
          </p:cNvPr>
          <p:cNvSpPr/>
          <p:nvPr/>
        </p:nvSpPr>
        <p:spPr>
          <a:xfrm>
            <a:off x="1321794" y="5551860"/>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研究思想</a:t>
            </a:r>
          </a:p>
        </p:txBody>
      </p:sp>
      <p:sp>
        <p:nvSpPr>
          <p:cNvPr id="75" name="矩形: 圆角 74">
            <a:extLst>
              <a:ext uri="{FF2B5EF4-FFF2-40B4-BE49-F238E27FC236}">
                <a16:creationId xmlns:a16="http://schemas.microsoft.com/office/drawing/2014/main" id="{F50F9B52-9429-4996-95EF-3CE17DF079C3}"/>
              </a:ext>
            </a:extLst>
          </p:cNvPr>
          <p:cNvSpPr/>
          <p:nvPr/>
        </p:nvSpPr>
        <p:spPr>
          <a:xfrm>
            <a:off x="1323899" y="1948312"/>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调度特点</a:t>
            </a:r>
          </a:p>
        </p:txBody>
      </p:sp>
      <p:sp>
        <p:nvSpPr>
          <p:cNvPr id="81" name="文本框 80">
            <a:extLst>
              <a:ext uri="{FF2B5EF4-FFF2-40B4-BE49-F238E27FC236}">
                <a16:creationId xmlns:a16="http://schemas.microsoft.com/office/drawing/2014/main" id="{44FC8AF6-5C82-4C7C-8325-7829596379EA}"/>
              </a:ext>
            </a:extLst>
          </p:cNvPr>
          <p:cNvSpPr txBox="1"/>
          <p:nvPr/>
        </p:nvSpPr>
        <p:spPr>
          <a:xfrm>
            <a:off x="3072016" y="1075055"/>
            <a:ext cx="7438676" cy="658257"/>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针对工业时间敏感应用的差异化通信需求，设计基于</a:t>
            </a:r>
            <a:r>
              <a:rPr lang="en-US" altLang="zh-CN" sz="1600" b="1" dirty="0">
                <a:solidFill>
                  <a:srgbClr val="173A5A"/>
                </a:solidFill>
                <a:latin typeface="微软雅黑" panose="020B0503020204020204" pitchFamily="34" charset="-122"/>
                <a:ea typeface="微软雅黑" panose="020B0503020204020204" pitchFamily="34" charset="-122"/>
              </a:rPr>
              <a:t>TSN</a:t>
            </a:r>
            <a:r>
              <a:rPr lang="zh-CN" altLang="en-US" sz="1600" b="1" dirty="0">
                <a:solidFill>
                  <a:srgbClr val="173A5A"/>
                </a:solidFill>
                <a:latin typeface="微软雅黑" panose="020B0503020204020204" pitchFamily="34" charset="-122"/>
                <a:ea typeface="微软雅黑" panose="020B0503020204020204" pitchFamily="34" charset="-122"/>
              </a:rPr>
              <a:t>门控机制的混合流量整形和路由规划联合方法</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4ABC843E-BAAC-4E4A-B27B-388AF2742447}"/>
              </a:ext>
            </a:extLst>
          </p:cNvPr>
          <p:cNvSpPr/>
          <p:nvPr/>
        </p:nvSpPr>
        <p:spPr>
          <a:xfrm>
            <a:off x="1323012" y="1171715"/>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sp>
        <p:nvSpPr>
          <p:cNvPr id="84" name="文本框 83">
            <a:extLst>
              <a:ext uri="{FF2B5EF4-FFF2-40B4-BE49-F238E27FC236}">
                <a16:creationId xmlns:a16="http://schemas.microsoft.com/office/drawing/2014/main" id="{7EE20F14-D97C-4956-8301-6F725240A24A}"/>
              </a:ext>
            </a:extLst>
          </p:cNvPr>
          <p:cNvSpPr txBox="1"/>
          <p:nvPr/>
        </p:nvSpPr>
        <p:spPr>
          <a:xfrm>
            <a:off x="2980928" y="2052187"/>
            <a:ext cx="233112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173A5A"/>
                </a:solidFill>
              </a:rPr>
              <a:t>路由和调度</a:t>
            </a:r>
            <a:r>
              <a:rPr lang="zh-CN" altLang="en-US" sz="1600" b="1" dirty="0">
                <a:solidFill>
                  <a:srgbClr val="173A5A"/>
                </a:solidFill>
              </a:rPr>
              <a:t>强耦合</a:t>
            </a:r>
          </a:p>
        </p:txBody>
      </p:sp>
      <p:sp>
        <p:nvSpPr>
          <p:cNvPr id="85" name="文本框 84">
            <a:extLst>
              <a:ext uri="{FF2B5EF4-FFF2-40B4-BE49-F238E27FC236}">
                <a16:creationId xmlns:a16="http://schemas.microsoft.com/office/drawing/2014/main" id="{6E7D89F3-0992-469E-B1A4-5A125CB279DE}"/>
              </a:ext>
            </a:extLst>
          </p:cNvPr>
          <p:cNvSpPr txBox="1"/>
          <p:nvPr/>
        </p:nvSpPr>
        <p:spPr>
          <a:xfrm>
            <a:off x="5076091" y="2052187"/>
            <a:ext cx="233112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rgbClr val="173A5A"/>
                </a:solidFill>
              </a:rPr>
              <a:t>多种流量</a:t>
            </a:r>
            <a:r>
              <a:rPr lang="zh-CN" altLang="en-US" sz="1600" b="1" dirty="0">
                <a:solidFill>
                  <a:srgbClr val="173A5A"/>
                </a:solidFill>
              </a:rPr>
              <a:t>混合传输</a:t>
            </a:r>
          </a:p>
        </p:txBody>
      </p:sp>
      <p:sp>
        <p:nvSpPr>
          <p:cNvPr id="86" name="文本框 85">
            <a:extLst>
              <a:ext uri="{FF2B5EF4-FFF2-40B4-BE49-F238E27FC236}">
                <a16:creationId xmlns:a16="http://schemas.microsoft.com/office/drawing/2014/main" id="{9D1F67C5-5400-4420-A532-B0F45834F8EC}"/>
              </a:ext>
            </a:extLst>
          </p:cNvPr>
          <p:cNvSpPr txBox="1"/>
          <p:nvPr/>
        </p:nvSpPr>
        <p:spPr>
          <a:xfrm>
            <a:off x="7289333" y="2052187"/>
            <a:ext cx="3577213"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无冲突实时</a:t>
            </a:r>
            <a:r>
              <a:rPr lang="zh-CN" altLang="en-US" sz="1600" dirty="0">
                <a:solidFill>
                  <a:srgbClr val="173A5A"/>
                </a:solidFill>
              </a:rPr>
              <a:t>传输</a:t>
            </a:r>
            <a:r>
              <a:rPr lang="zh-CN" altLang="en-US" sz="1600" b="1" dirty="0">
                <a:solidFill>
                  <a:srgbClr val="173A5A"/>
                </a:solidFill>
              </a:rPr>
              <a:t>刻画</a:t>
            </a:r>
          </a:p>
        </p:txBody>
      </p:sp>
      <p:pic>
        <p:nvPicPr>
          <p:cNvPr id="91" name="图片 90">
            <a:extLst>
              <a:ext uri="{FF2B5EF4-FFF2-40B4-BE49-F238E27FC236}">
                <a16:creationId xmlns:a16="http://schemas.microsoft.com/office/drawing/2014/main" id="{EB0B8313-138D-497D-AA49-EFCE59C6F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105" y="2484860"/>
            <a:ext cx="4500500" cy="2698217"/>
          </a:xfrm>
          <a:prstGeom prst="rect">
            <a:avLst/>
          </a:prstGeom>
        </p:spPr>
      </p:pic>
      <p:grpSp>
        <p:nvGrpSpPr>
          <p:cNvPr id="92" name="组合 91">
            <a:extLst>
              <a:ext uri="{FF2B5EF4-FFF2-40B4-BE49-F238E27FC236}">
                <a16:creationId xmlns:a16="http://schemas.microsoft.com/office/drawing/2014/main" id="{E44EAED5-F52B-490F-BEE9-7356BE9D858B}"/>
              </a:ext>
            </a:extLst>
          </p:cNvPr>
          <p:cNvGrpSpPr/>
          <p:nvPr/>
        </p:nvGrpSpPr>
        <p:grpSpPr>
          <a:xfrm>
            <a:off x="1908648" y="2732844"/>
            <a:ext cx="3167443" cy="1448596"/>
            <a:chOff x="2377951" y="1588454"/>
            <a:chExt cx="4999144" cy="2286305"/>
          </a:xfrm>
        </p:grpSpPr>
        <p:graphicFrame>
          <p:nvGraphicFramePr>
            <p:cNvPr id="93" name="对象 92">
              <a:extLst>
                <a:ext uri="{FF2B5EF4-FFF2-40B4-BE49-F238E27FC236}">
                  <a16:creationId xmlns:a16="http://schemas.microsoft.com/office/drawing/2014/main" id="{56A23A89-3AF5-4B30-9059-26F419E0D71C}"/>
                </a:ext>
              </a:extLst>
            </p:cNvPr>
            <p:cNvGraphicFramePr>
              <a:graphicFrameLocks noChangeAspect="1"/>
            </p:cNvGraphicFramePr>
            <p:nvPr/>
          </p:nvGraphicFramePr>
          <p:xfrm>
            <a:off x="2450591" y="2240849"/>
            <a:ext cx="264538" cy="283989"/>
          </p:xfrm>
          <a:graphic>
            <a:graphicData uri="http://schemas.openxmlformats.org/presentationml/2006/ole">
              <mc:AlternateContent xmlns:mc="http://schemas.openxmlformats.org/markup-compatibility/2006">
                <mc:Choice xmlns:v="urn:schemas-microsoft-com:vml" Requires="v">
                  <p:oleObj spid="_x0000_s3247" name="AxMath" r:id="rId4" imgW="216360" imgH="231120" progId="Equation.AxMath">
                    <p:embed/>
                  </p:oleObj>
                </mc:Choice>
                <mc:Fallback>
                  <p:oleObj name="AxMath" r:id="rId4" imgW="216360" imgH="231120" progId="Equation.AxMath">
                    <p:embed/>
                    <p:pic>
                      <p:nvPicPr>
                        <p:cNvPr id="15" name="对象 14">
                          <a:extLst>
                            <a:ext uri="{FF2B5EF4-FFF2-40B4-BE49-F238E27FC236}">
                              <a16:creationId xmlns:a16="http://schemas.microsoft.com/office/drawing/2014/main" id="{A26A19E0-6092-4520-8618-018814041868}"/>
                            </a:ext>
                          </a:extLst>
                        </p:cNvPr>
                        <p:cNvPicPr/>
                        <p:nvPr/>
                      </p:nvPicPr>
                      <p:blipFill>
                        <a:blip r:embed="rId5"/>
                        <a:stretch>
                          <a:fillRect/>
                        </a:stretch>
                      </p:blipFill>
                      <p:spPr>
                        <a:xfrm>
                          <a:off x="2450591" y="2240849"/>
                          <a:ext cx="264538" cy="283989"/>
                        </a:xfrm>
                        <a:prstGeom prst="rect">
                          <a:avLst/>
                        </a:prstGeom>
                      </p:spPr>
                    </p:pic>
                  </p:oleObj>
                </mc:Fallback>
              </mc:AlternateContent>
            </a:graphicData>
          </a:graphic>
        </p:graphicFrame>
        <p:sp>
          <p:nvSpPr>
            <p:cNvPr id="94" name="椭圆 93">
              <a:extLst>
                <a:ext uri="{FF2B5EF4-FFF2-40B4-BE49-F238E27FC236}">
                  <a16:creationId xmlns:a16="http://schemas.microsoft.com/office/drawing/2014/main" id="{4FEC5D98-09B9-4635-BFA2-0A9FE8547949}"/>
                </a:ext>
              </a:extLst>
            </p:cNvPr>
            <p:cNvSpPr/>
            <p:nvPr/>
          </p:nvSpPr>
          <p:spPr>
            <a:xfrm>
              <a:off x="2377951" y="2193340"/>
              <a:ext cx="366063" cy="366063"/>
            </a:xfrm>
            <a:prstGeom prst="ellipse">
              <a:avLst/>
            </a:prstGeom>
            <a:noFill/>
            <a:ln>
              <a:solidFill>
                <a:schemeClr val="accent4">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err="1">
                <a:ln>
                  <a:solidFill>
                    <a:sysClr val="windowText" lastClr="000000"/>
                  </a:solidFill>
                </a:ln>
                <a:solidFill>
                  <a:sysClr val="windowText" lastClr="000000"/>
                </a:solidFill>
                <a:latin typeface="微软雅黑" panose="020B0503020204020204" pitchFamily="34" charset="-122"/>
                <a:ea typeface="微软雅黑" panose="020B0503020204020204" pitchFamily="34" charset="-122"/>
              </a:endParaRPr>
            </a:p>
          </p:txBody>
        </p:sp>
        <p:sp>
          <p:nvSpPr>
            <p:cNvPr id="95" name="椭圆 94">
              <a:extLst>
                <a:ext uri="{FF2B5EF4-FFF2-40B4-BE49-F238E27FC236}">
                  <a16:creationId xmlns:a16="http://schemas.microsoft.com/office/drawing/2014/main" id="{2CDF8B73-C281-4C15-8D03-D2107A625E0E}"/>
                </a:ext>
              </a:extLst>
            </p:cNvPr>
            <p:cNvSpPr/>
            <p:nvPr/>
          </p:nvSpPr>
          <p:spPr>
            <a:xfrm>
              <a:off x="2377951" y="2934776"/>
              <a:ext cx="366063" cy="366063"/>
            </a:xfrm>
            <a:prstGeom prst="ellipse">
              <a:avLst/>
            </a:prstGeom>
            <a:noFill/>
            <a:ln>
              <a:solidFill>
                <a:schemeClr val="accent4">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err="1">
                <a:ln>
                  <a:solidFill>
                    <a:sysClr val="windowText" lastClr="000000"/>
                  </a:solidFill>
                </a:ln>
                <a:solidFill>
                  <a:sysClr val="windowText" lastClr="000000"/>
                </a:solidFill>
                <a:latin typeface="微软雅黑" panose="020B0503020204020204" pitchFamily="34" charset="-122"/>
                <a:ea typeface="微软雅黑" panose="020B0503020204020204" pitchFamily="34" charset="-122"/>
              </a:endParaRPr>
            </a:p>
          </p:txBody>
        </p:sp>
        <p:sp>
          <p:nvSpPr>
            <p:cNvPr id="96" name="椭圆 95">
              <a:extLst>
                <a:ext uri="{FF2B5EF4-FFF2-40B4-BE49-F238E27FC236}">
                  <a16:creationId xmlns:a16="http://schemas.microsoft.com/office/drawing/2014/main" id="{CE3DF836-31D3-4ACB-9803-4B8EF42FD556}"/>
                </a:ext>
              </a:extLst>
            </p:cNvPr>
            <p:cNvSpPr/>
            <p:nvPr/>
          </p:nvSpPr>
          <p:spPr>
            <a:xfrm>
              <a:off x="3610769" y="2202086"/>
              <a:ext cx="366063" cy="366063"/>
            </a:xfrm>
            <a:prstGeom prst="ellipse">
              <a:avLst/>
            </a:prstGeom>
            <a:no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err="1">
                <a:ln>
                  <a:solidFill>
                    <a:sysClr val="windowText" lastClr="000000"/>
                  </a:solidFill>
                </a:ln>
                <a:solidFill>
                  <a:sysClr val="windowText" lastClr="000000"/>
                </a:solidFill>
                <a:latin typeface="微软雅黑" panose="020B0503020204020204" pitchFamily="34" charset="-122"/>
                <a:ea typeface="微软雅黑" panose="020B0503020204020204" pitchFamily="34" charset="-122"/>
              </a:endParaRPr>
            </a:p>
          </p:txBody>
        </p:sp>
        <p:sp>
          <p:nvSpPr>
            <p:cNvPr id="97" name="椭圆 96">
              <a:extLst>
                <a:ext uri="{FF2B5EF4-FFF2-40B4-BE49-F238E27FC236}">
                  <a16:creationId xmlns:a16="http://schemas.microsoft.com/office/drawing/2014/main" id="{8F640D87-A6B1-431D-8CE6-6A05A6537A4F}"/>
                </a:ext>
              </a:extLst>
            </p:cNvPr>
            <p:cNvSpPr/>
            <p:nvPr/>
          </p:nvSpPr>
          <p:spPr>
            <a:xfrm>
              <a:off x="4816869" y="2876845"/>
              <a:ext cx="366063" cy="366063"/>
            </a:xfrm>
            <a:prstGeom prst="ellipse">
              <a:avLst/>
            </a:prstGeom>
            <a:no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err="1">
                <a:ln>
                  <a:solidFill>
                    <a:sysClr val="windowText" lastClr="000000"/>
                  </a:solidFill>
                </a:ln>
                <a:solidFill>
                  <a:sysClr val="windowText" lastClr="000000"/>
                </a:solidFill>
                <a:latin typeface="微软雅黑" panose="020B0503020204020204" pitchFamily="34" charset="-122"/>
                <a:ea typeface="微软雅黑" panose="020B0503020204020204" pitchFamily="34" charset="-122"/>
              </a:endParaRPr>
            </a:p>
          </p:txBody>
        </p:sp>
        <p:sp>
          <p:nvSpPr>
            <p:cNvPr id="98" name="椭圆 97">
              <a:extLst>
                <a:ext uri="{FF2B5EF4-FFF2-40B4-BE49-F238E27FC236}">
                  <a16:creationId xmlns:a16="http://schemas.microsoft.com/office/drawing/2014/main" id="{E49A497D-B491-4FDC-A215-20267A957804}"/>
                </a:ext>
              </a:extLst>
            </p:cNvPr>
            <p:cNvSpPr/>
            <p:nvPr/>
          </p:nvSpPr>
          <p:spPr>
            <a:xfrm>
              <a:off x="4330927" y="1590505"/>
              <a:ext cx="366063" cy="366063"/>
            </a:xfrm>
            <a:prstGeom prst="ellipse">
              <a:avLst/>
            </a:prstGeom>
            <a:no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err="1">
                <a:ln>
                  <a:solidFill>
                    <a:sysClr val="windowText" lastClr="000000"/>
                  </a:solidFill>
                </a:ln>
                <a:solidFill>
                  <a:sysClr val="windowText" lastClr="000000"/>
                </a:solidFill>
                <a:latin typeface="微软雅黑" panose="020B0503020204020204" pitchFamily="34" charset="-122"/>
                <a:ea typeface="微软雅黑" panose="020B0503020204020204" pitchFamily="34" charset="-122"/>
              </a:endParaRPr>
            </a:p>
          </p:txBody>
        </p:sp>
        <p:sp>
          <p:nvSpPr>
            <p:cNvPr id="99" name="椭圆 98">
              <a:extLst>
                <a:ext uri="{FF2B5EF4-FFF2-40B4-BE49-F238E27FC236}">
                  <a16:creationId xmlns:a16="http://schemas.microsoft.com/office/drawing/2014/main" id="{374494E4-132F-4C16-8A0A-9D4E04C6BD1E}"/>
                </a:ext>
              </a:extLst>
            </p:cNvPr>
            <p:cNvSpPr/>
            <p:nvPr/>
          </p:nvSpPr>
          <p:spPr>
            <a:xfrm>
              <a:off x="5310230" y="1588454"/>
              <a:ext cx="366063" cy="366063"/>
            </a:xfrm>
            <a:prstGeom prst="ellipse">
              <a:avLst/>
            </a:prstGeom>
            <a:no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err="1">
                <a:ln>
                  <a:solidFill>
                    <a:sysClr val="windowText" lastClr="000000"/>
                  </a:solidFill>
                </a:ln>
                <a:solidFill>
                  <a:sysClr val="windowText" lastClr="000000"/>
                </a:solidFill>
                <a:latin typeface="微软雅黑" panose="020B0503020204020204" pitchFamily="34" charset="-122"/>
                <a:ea typeface="微软雅黑" panose="020B0503020204020204" pitchFamily="34" charset="-122"/>
              </a:endParaRPr>
            </a:p>
          </p:txBody>
        </p:sp>
        <p:sp>
          <p:nvSpPr>
            <p:cNvPr id="100" name="椭圆 99">
              <a:extLst>
                <a:ext uri="{FF2B5EF4-FFF2-40B4-BE49-F238E27FC236}">
                  <a16:creationId xmlns:a16="http://schemas.microsoft.com/office/drawing/2014/main" id="{05560B37-4C46-4E17-83E7-A24262D01D1A}"/>
                </a:ext>
              </a:extLst>
            </p:cNvPr>
            <p:cNvSpPr/>
            <p:nvPr/>
          </p:nvSpPr>
          <p:spPr>
            <a:xfrm>
              <a:off x="6052880" y="2190794"/>
              <a:ext cx="366063" cy="366063"/>
            </a:xfrm>
            <a:prstGeom prst="ellipse">
              <a:avLst/>
            </a:prstGeom>
            <a:no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err="1">
                <a:ln>
                  <a:solidFill>
                    <a:sysClr val="windowText" lastClr="000000"/>
                  </a:solidFill>
                </a:ln>
                <a:solidFill>
                  <a:sysClr val="windowText" lastClr="000000"/>
                </a:solidFill>
                <a:latin typeface="微软雅黑" panose="020B0503020204020204" pitchFamily="34" charset="-122"/>
                <a:ea typeface="微软雅黑" panose="020B0503020204020204" pitchFamily="34" charset="-122"/>
              </a:endParaRPr>
            </a:p>
          </p:txBody>
        </p:sp>
        <p:sp>
          <p:nvSpPr>
            <p:cNvPr id="101" name="椭圆 100">
              <a:extLst>
                <a:ext uri="{FF2B5EF4-FFF2-40B4-BE49-F238E27FC236}">
                  <a16:creationId xmlns:a16="http://schemas.microsoft.com/office/drawing/2014/main" id="{E7F5D0E1-50E7-4B64-8C4C-E144A4C06C69}"/>
                </a:ext>
              </a:extLst>
            </p:cNvPr>
            <p:cNvSpPr/>
            <p:nvPr/>
          </p:nvSpPr>
          <p:spPr>
            <a:xfrm>
              <a:off x="7011032" y="2190794"/>
              <a:ext cx="366063" cy="36606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err="1">
                <a:ln>
                  <a:solidFill>
                    <a:sysClr val="windowText" lastClr="000000"/>
                  </a:solidFill>
                </a:ln>
                <a:solidFill>
                  <a:sysClr val="windowText" lastClr="000000"/>
                </a:solidFill>
                <a:latin typeface="微软雅黑" panose="020B0503020204020204" pitchFamily="34" charset="-122"/>
                <a:ea typeface="微软雅黑" panose="020B0503020204020204" pitchFamily="34" charset="-122"/>
              </a:endParaRPr>
            </a:p>
          </p:txBody>
        </p:sp>
        <p:graphicFrame>
          <p:nvGraphicFramePr>
            <p:cNvPr id="102" name="对象 101">
              <a:extLst>
                <a:ext uri="{FF2B5EF4-FFF2-40B4-BE49-F238E27FC236}">
                  <a16:creationId xmlns:a16="http://schemas.microsoft.com/office/drawing/2014/main" id="{C14B69C7-854E-48F4-A4B7-D2D101B8006D}"/>
                </a:ext>
              </a:extLst>
            </p:cNvPr>
            <p:cNvGraphicFramePr>
              <a:graphicFrameLocks noChangeAspect="1"/>
            </p:cNvGraphicFramePr>
            <p:nvPr/>
          </p:nvGraphicFramePr>
          <p:xfrm>
            <a:off x="2450636" y="2994734"/>
            <a:ext cx="264561" cy="284015"/>
          </p:xfrm>
          <a:graphic>
            <a:graphicData uri="http://schemas.openxmlformats.org/presentationml/2006/ole">
              <mc:AlternateContent xmlns:mc="http://schemas.openxmlformats.org/markup-compatibility/2006">
                <mc:Choice xmlns:v="urn:schemas-microsoft-com:vml" Requires="v">
                  <p:oleObj spid="_x0000_s3248" name="AxMath" r:id="rId6" imgW="216360" imgH="231120" progId="Equation.AxMath">
                    <p:embed/>
                  </p:oleObj>
                </mc:Choice>
                <mc:Fallback>
                  <p:oleObj name="AxMath" r:id="rId6" imgW="216360" imgH="231120" progId="Equation.AxMath">
                    <p:embed/>
                    <p:pic>
                      <p:nvPicPr>
                        <p:cNvPr id="24" name="对象 23">
                          <a:extLst>
                            <a:ext uri="{FF2B5EF4-FFF2-40B4-BE49-F238E27FC236}">
                              <a16:creationId xmlns:a16="http://schemas.microsoft.com/office/drawing/2014/main" id="{1CEAAABB-2139-4A2E-9705-3710E3FD0555}"/>
                            </a:ext>
                          </a:extLst>
                        </p:cNvPr>
                        <p:cNvPicPr/>
                        <p:nvPr/>
                      </p:nvPicPr>
                      <p:blipFill>
                        <a:blip r:embed="rId7"/>
                        <a:stretch>
                          <a:fillRect/>
                        </a:stretch>
                      </p:blipFill>
                      <p:spPr>
                        <a:xfrm>
                          <a:off x="2450636" y="2994734"/>
                          <a:ext cx="264561" cy="284015"/>
                        </a:xfrm>
                        <a:prstGeom prst="rect">
                          <a:avLst/>
                        </a:prstGeom>
                      </p:spPr>
                    </p:pic>
                  </p:oleObj>
                </mc:Fallback>
              </mc:AlternateContent>
            </a:graphicData>
          </a:graphic>
        </p:graphicFrame>
        <p:graphicFrame>
          <p:nvGraphicFramePr>
            <p:cNvPr id="103" name="对象 102">
              <a:extLst>
                <a:ext uri="{FF2B5EF4-FFF2-40B4-BE49-F238E27FC236}">
                  <a16:creationId xmlns:a16="http://schemas.microsoft.com/office/drawing/2014/main" id="{EA1E6724-74E6-48C7-BBA2-B1B78F9AE1FA}"/>
                </a:ext>
              </a:extLst>
            </p:cNvPr>
            <p:cNvGraphicFramePr>
              <a:graphicFrameLocks noChangeAspect="1"/>
            </p:cNvGraphicFramePr>
            <p:nvPr/>
          </p:nvGraphicFramePr>
          <p:xfrm>
            <a:off x="3664719" y="2256316"/>
            <a:ext cx="258835" cy="283883"/>
          </p:xfrm>
          <a:graphic>
            <a:graphicData uri="http://schemas.openxmlformats.org/presentationml/2006/ole">
              <mc:AlternateContent xmlns:mc="http://schemas.openxmlformats.org/markup-compatibility/2006">
                <mc:Choice xmlns:v="urn:schemas-microsoft-com:vml" Requires="v">
                  <p:oleObj spid="_x0000_s3249" name="AxMath" r:id="rId8" imgW="210600" imgH="231120" progId="Equation.AxMath">
                    <p:embed/>
                  </p:oleObj>
                </mc:Choice>
                <mc:Fallback>
                  <p:oleObj name="AxMath" r:id="rId8" imgW="210600" imgH="231120" progId="Equation.AxMath">
                    <p:embed/>
                    <p:pic>
                      <p:nvPicPr>
                        <p:cNvPr id="25" name="对象 24">
                          <a:extLst>
                            <a:ext uri="{FF2B5EF4-FFF2-40B4-BE49-F238E27FC236}">
                              <a16:creationId xmlns:a16="http://schemas.microsoft.com/office/drawing/2014/main" id="{BBA8591F-1598-4EEC-A2CF-70004703BDB5}"/>
                            </a:ext>
                          </a:extLst>
                        </p:cNvPr>
                        <p:cNvPicPr/>
                        <p:nvPr/>
                      </p:nvPicPr>
                      <p:blipFill>
                        <a:blip r:embed="rId9"/>
                        <a:stretch>
                          <a:fillRect/>
                        </a:stretch>
                      </p:blipFill>
                      <p:spPr>
                        <a:xfrm>
                          <a:off x="3664719" y="2256316"/>
                          <a:ext cx="258835" cy="283883"/>
                        </a:xfrm>
                        <a:prstGeom prst="rect">
                          <a:avLst/>
                        </a:prstGeom>
                      </p:spPr>
                    </p:pic>
                  </p:oleObj>
                </mc:Fallback>
              </mc:AlternateContent>
            </a:graphicData>
          </a:graphic>
        </p:graphicFrame>
        <p:graphicFrame>
          <p:nvGraphicFramePr>
            <p:cNvPr id="104" name="对象 103">
              <a:extLst>
                <a:ext uri="{FF2B5EF4-FFF2-40B4-BE49-F238E27FC236}">
                  <a16:creationId xmlns:a16="http://schemas.microsoft.com/office/drawing/2014/main" id="{F853B4A1-0E14-4FB5-BA71-2D36C6F34920}"/>
                </a:ext>
              </a:extLst>
            </p:cNvPr>
            <p:cNvGraphicFramePr>
              <a:graphicFrameLocks noChangeAspect="1"/>
            </p:cNvGraphicFramePr>
            <p:nvPr/>
          </p:nvGraphicFramePr>
          <p:xfrm>
            <a:off x="4384541" y="1650595"/>
            <a:ext cx="258835" cy="283883"/>
          </p:xfrm>
          <a:graphic>
            <a:graphicData uri="http://schemas.openxmlformats.org/presentationml/2006/ole">
              <mc:AlternateContent xmlns:mc="http://schemas.openxmlformats.org/markup-compatibility/2006">
                <mc:Choice xmlns:v="urn:schemas-microsoft-com:vml" Requires="v">
                  <p:oleObj spid="_x0000_s3250" name="AxMath" r:id="rId10" imgW="210960" imgH="231120" progId="Equation.AxMath">
                    <p:embed/>
                  </p:oleObj>
                </mc:Choice>
                <mc:Fallback>
                  <p:oleObj name="AxMath" r:id="rId10" imgW="210960" imgH="231120" progId="Equation.AxMath">
                    <p:embed/>
                    <p:pic>
                      <p:nvPicPr>
                        <p:cNvPr id="26" name="对象 25">
                          <a:extLst>
                            <a:ext uri="{FF2B5EF4-FFF2-40B4-BE49-F238E27FC236}">
                              <a16:creationId xmlns:a16="http://schemas.microsoft.com/office/drawing/2014/main" id="{B90C5471-2BD9-481A-82F8-611098E88097}"/>
                            </a:ext>
                          </a:extLst>
                        </p:cNvPr>
                        <p:cNvPicPr/>
                        <p:nvPr/>
                      </p:nvPicPr>
                      <p:blipFill>
                        <a:blip r:embed="rId11"/>
                        <a:stretch>
                          <a:fillRect/>
                        </a:stretch>
                      </p:blipFill>
                      <p:spPr>
                        <a:xfrm>
                          <a:off x="4384541" y="1650595"/>
                          <a:ext cx="258835" cy="283883"/>
                        </a:xfrm>
                        <a:prstGeom prst="rect">
                          <a:avLst/>
                        </a:prstGeom>
                      </p:spPr>
                    </p:pic>
                  </p:oleObj>
                </mc:Fallback>
              </mc:AlternateContent>
            </a:graphicData>
          </a:graphic>
        </p:graphicFrame>
        <p:graphicFrame>
          <p:nvGraphicFramePr>
            <p:cNvPr id="105" name="对象 104">
              <a:extLst>
                <a:ext uri="{FF2B5EF4-FFF2-40B4-BE49-F238E27FC236}">
                  <a16:creationId xmlns:a16="http://schemas.microsoft.com/office/drawing/2014/main" id="{7E981565-8A08-4D41-AEA4-25FBE7DD4DC6}"/>
                </a:ext>
              </a:extLst>
            </p:cNvPr>
            <p:cNvGraphicFramePr>
              <a:graphicFrameLocks noChangeAspect="1"/>
            </p:cNvGraphicFramePr>
            <p:nvPr/>
          </p:nvGraphicFramePr>
          <p:xfrm>
            <a:off x="4870483" y="2917935"/>
            <a:ext cx="258835" cy="283883"/>
          </p:xfrm>
          <a:graphic>
            <a:graphicData uri="http://schemas.openxmlformats.org/presentationml/2006/ole">
              <mc:AlternateContent xmlns:mc="http://schemas.openxmlformats.org/markup-compatibility/2006">
                <mc:Choice xmlns:v="urn:schemas-microsoft-com:vml" Requires="v">
                  <p:oleObj spid="_x0000_s3251" name="AxMath" r:id="rId12" imgW="210960" imgH="231120" progId="Equation.AxMath">
                    <p:embed/>
                  </p:oleObj>
                </mc:Choice>
                <mc:Fallback>
                  <p:oleObj name="AxMath" r:id="rId12" imgW="210960" imgH="231120" progId="Equation.AxMath">
                    <p:embed/>
                    <p:pic>
                      <p:nvPicPr>
                        <p:cNvPr id="27" name="对象 26">
                          <a:extLst>
                            <a:ext uri="{FF2B5EF4-FFF2-40B4-BE49-F238E27FC236}">
                              <a16:creationId xmlns:a16="http://schemas.microsoft.com/office/drawing/2014/main" id="{8376DF72-78CD-4C7B-9C54-68CF4FBB81C5}"/>
                            </a:ext>
                          </a:extLst>
                        </p:cNvPr>
                        <p:cNvPicPr/>
                        <p:nvPr/>
                      </p:nvPicPr>
                      <p:blipFill>
                        <a:blip r:embed="rId13"/>
                        <a:stretch>
                          <a:fillRect/>
                        </a:stretch>
                      </p:blipFill>
                      <p:spPr>
                        <a:xfrm>
                          <a:off x="4870483" y="2917935"/>
                          <a:ext cx="258835" cy="283883"/>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F6B3A2D9-47B8-4341-85B6-96E5325391A6}"/>
                </a:ext>
              </a:extLst>
            </p:cNvPr>
            <p:cNvGraphicFramePr>
              <a:graphicFrameLocks noChangeAspect="1"/>
            </p:cNvGraphicFramePr>
            <p:nvPr/>
          </p:nvGraphicFramePr>
          <p:xfrm>
            <a:off x="5383882" y="1642903"/>
            <a:ext cx="258835" cy="283883"/>
          </p:xfrm>
          <a:graphic>
            <a:graphicData uri="http://schemas.openxmlformats.org/presentationml/2006/ole">
              <mc:AlternateContent xmlns:mc="http://schemas.openxmlformats.org/markup-compatibility/2006">
                <mc:Choice xmlns:v="urn:schemas-microsoft-com:vml" Requires="v">
                  <p:oleObj spid="_x0000_s3252" name="AxMath" r:id="rId14" imgW="210960" imgH="231120" progId="Equation.AxMath">
                    <p:embed/>
                  </p:oleObj>
                </mc:Choice>
                <mc:Fallback>
                  <p:oleObj name="AxMath" r:id="rId14" imgW="210960" imgH="231120" progId="Equation.AxMath">
                    <p:embed/>
                    <p:pic>
                      <p:nvPicPr>
                        <p:cNvPr id="28" name="对象 27">
                          <a:extLst>
                            <a:ext uri="{FF2B5EF4-FFF2-40B4-BE49-F238E27FC236}">
                              <a16:creationId xmlns:a16="http://schemas.microsoft.com/office/drawing/2014/main" id="{D01C73E1-9E43-4F67-98B4-CA454C15F76D}"/>
                            </a:ext>
                          </a:extLst>
                        </p:cNvPr>
                        <p:cNvPicPr/>
                        <p:nvPr/>
                      </p:nvPicPr>
                      <p:blipFill>
                        <a:blip r:embed="rId15"/>
                        <a:stretch>
                          <a:fillRect/>
                        </a:stretch>
                      </p:blipFill>
                      <p:spPr>
                        <a:xfrm>
                          <a:off x="5383882" y="1642903"/>
                          <a:ext cx="258835" cy="283883"/>
                        </a:xfrm>
                        <a:prstGeom prst="rect">
                          <a:avLst/>
                        </a:prstGeom>
                      </p:spPr>
                    </p:pic>
                  </p:oleObj>
                </mc:Fallback>
              </mc:AlternateContent>
            </a:graphicData>
          </a:graphic>
        </p:graphicFrame>
        <p:graphicFrame>
          <p:nvGraphicFramePr>
            <p:cNvPr id="107" name="对象 106">
              <a:extLst>
                <a:ext uri="{FF2B5EF4-FFF2-40B4-BE49-F238E27FC236}">
                  <a16:creationId xmlns:a16="http://schemas.microsoft.com/office/drawing/2014/main" id="{9C71F543-D82F-425F-A9AD-E0950778D4BB}"/>
                </a:ext>
              </a:extLst>
            </p:cNvPr>
            <p:cNvGraphicFramePr>
              <a:graphicFrameLocks noChangeAspect="1"/>
            </p:cNvGraphicFramePr>
            <p:nvPr/>
          </p:nvGraphicFramePr>
          <p:xfrm>
            <a:off x="6106494" y="2259470"/>
            <a:ext cx="258835" cy="283883"/>
          </p:xfrm>
          <a:graphic>
            <a:graphicData uri="http://schemas.openxmlformats.org/presentationml/2006/ole">
              <mc:AlternateContent xmlns:mc="http://schemas.openxmlformats.org/markup-compatibility/2006">
                <mc:Choice xmlns:v="urn:schemas-microsoft-com:vml" Requires="v">
                  <p:oleObj spid="_x0000_s3253" name="AxMath" r:id="rId16" imgW="210960" imgH="231120" progId="Equation.AxMath">
                    <p:embed/>
                  </p:oleObj>
                </mc:Choice>
                <mc:Fallback>
                  <p:oleObj name="AxMath" r:id="rId16" imgW="210960" imgH="231120" progId="Equation.AxMath">
                    <p:embed/>
                    <p:pic>
                      <p:nvPicPr>
                        <p:cNvPr id="29" name="对象 28">
                          <a:extLst>
                            <a:ext uri="{FF2B5EF4-FFF2-40B4-BE49-F238E27FC236}">
                              <a16:creationId xmlns:a16="http://schemas.microsoft.com/office/drawing/2014/main" id="{C4E9163A-FC35-4DFC-9B2A-3D272204D2C8}"/>
                            </a:ext>
                          </a:extLst>
                        </p:cNvPr>
                        <p:cNvPicPr/>
                        <p:nvPr/>
                      </p:nvPicPr>
                      <p:blipFill>
                        <a:blip r:embed="rId17"/>
                        <a:stretch>
                          <a:fillRect/>
                        </a:stretch>
                      </p:blipFill>
                      <p:spPr>
                        <a:xfrm>
                          <a:off x="6106494" y="2259470"/>
                          <a:ext cx="258835" cy="283883"/>
                        </a:xfrm>
                        <a:prstGeom prst="rect">
                          <a:avLst/>
                        </a:prstGeom>
                      </p:spPr>
                    </p:pic>
                  </p:oleObj>
                </mc:Fallback>
              </mc:AlternateContent>
            </a:graphicData>
          </a:graphic>
        </p:graphicFrame>
        <p:graphicFrame>
          <p:nvGraphicFramePr>
            <p:cNvPr id="108" name="对象 107">
              <a:extLst>
                <a:ext uri="{FF2B5EF4-FFF2-40B4-BE49-F238E27FC236}">
                  <a16:creationId xmlns:a16="http://schemas.microsoft.com/office/drawing/2014/main" id="{EC9493C0-C683-4E56-9505-7BEE45B350CA}"/>
                </a:ext>
              </a:extLst>
            </p:cNvPr>
            <p:cNvGraphicFramePr>
              <a:graphicFrameLocks noChangeAspect="1"/>
            </p:cNvGraphicFramePr>
            <p:nvPr/>
          </p:nvGraphicFramePr>
          <p:xfrm>
            <a:off x="7064645" y="2259470"/>
            <a:ext cx="258835" cy="283883"/>
          </p:xfrm>
          <a:graphic>
            <a:graphicData uri="http://schemas.openxmlformats.org/presentationml/2006/ole">
              <mc:AlternateContent xmlns:mc="http://schemas.openxmlformats.org/markup-compatibility/2006">
                <mc:Choice xmlns:v="urn:schemas-microsoft-com:vml" Requires="v">
                  <p:oleObj spid="_x0000_s3254" name="AxMath" r:id="rId18" imgW="210960" imgH="231120" progId="Equation.AxMath">
                    <p:embed/>
                  </p:oleObj>
                </mc:Choice>
                <mc:Fallback>
                  <p:oleObj name="AxMath" r:id="rId18" imgW="210960" imgH="231120" progId="Equation.AxMath">
                    <p:embed/>
                    <p:pic>
                      <p:nvPicPr>
                        <p:cNvPr id="30" name="对象 29">
                          <a:extLst>
                            <a:ext uri="{FF2B5EF4-FFF2-40B4-BE49-F238E27FC236}">
                              <a16:creationId xmlns:a16="http://schemas.microsoft.com/office/drawing/2014/main" id="{2536BCAB-8F87-4D14-A4FA-E11B8F639ED7}"/>
                            </a:ext>
                          </a:extLst>
                        </p:cNvPr>
                        <p:cNvPicPr/>
                        <p:nvPr/>
                      </p:nvPicPr>
                      <p:blipFill>
                        <a:blip r:embed="rId19"/>
                        <a:stretch>
                          <a:fillRect/>
                        </a:stretch>
                      </p:blipFill>
                      <p:spPr>
                        <a:xfrm>
                          <a:off x="7064645" y="2259470"/>
                          <a:ext cx="258835" cy="283883"/>
                        </a:xfrm>
                        <a:prstGeom prst="rect">
                          <a:avLst/>
                        </a:prstGeom>
                      </p:spPr>
                    </p:pic>
                  </p:oleObj>
                </mc:Fallback>
              </mc:AlternateContent>
            </a:graphicData>
          </a:graphic>
        </p:graphicFrame>
        <p:sp>
          <p:nvSpPr>
            <p:cNvPr id="109" name="椭圆 108">
              <a:extLst>
                <a:ext uri="{FF2B5EF4-FFF2-40B4-BE49-F238E27FC236}">
                  <a16:creationId xmlns:a16="http://schemas.microsoft.com/office/drawing/2014/main" id="{A85D2E35-2C79-4922-B457-85EC8F5673ED}"/>
                </a:ext>
              </a:extLst>
            </p:cNvPr>
            <p:cNvSpPr/>
            <p:nvPr/>
          </p:nvSpPr>
          <p:spPr>
            <a:xfrm>
              <a:off x="4817198" y="3508696"/>
              <a:ext cx="366063" cy="36606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err="1">
                <a:ln>
                  <a:solidFill>
                    <a:sysClr val="windowText" lastClr="000000"/>
                  </a:solidFill>
                </a:ln>
                <a:solidFill>
                  <a:sysClr val="windowText" lastClr="000000"/>
                </a:solidFill>
                <a:latin typeface="微软雅黑" panose="020B0503020204020204" pitchFamily="34" charset="-122"/>
                <a:ea typeface="微软雅黑" panose="020B0503020204020204" pitchFamily="34" charset="-122"/>
              </a:endParaRPr>
            </a:p>
          </p:txBody>
        </p:sp>
        <p:graphicFrame>
          <p:nvGraphicFramePr>
            <p:cNvPr id="110" name="对象 109">
              <a:extLst>
                <a:ext uri="{FF2B5EF4-FFF2-40B4-BE49-F238E27FC236}">
                  <a16:creationId xmlns:a16="http://schemas.microsoft.com/office/drawing/2014/main" id="{1D611F32-F594-43F3-BAF1-D04F197809F2}"/>
                </a:ext>
              </a:extLst>
            </p:cNvPr>
            <p:cNvGraphicFramePr>
              <a:graphicFrameLocks noChangeAspect="1"/>
            </p:cNvGraphicFramePr>
            <p:nvPr/>
          </p:nvGraphicFramePr>
          <p:xfrm>
            <a:off x="4870812" y="3577372"/>
            <a:ext cx="258835" cy="283883"/>
          </p:xfrm>
          <a:graphic>
            <a:graphicData uri="http://schemas.openxmlformats.org/presentationml/2006/ole">
              <mc:AlternateContent xmlns:mc="http://schemas.openxmlformats.org/markup-compatibility/2006">
                <mc:Choice xmlns:v="urn:schemas-microsoft-com:vml" Requires="v">
                  <p:oleObj spid="_x0000_s3255" name="AxMath" r:id="rId20" imgW="210960" imgH="231120" progId="Equation.AxMath">
                    <p:embed/>
                  </p:oleObj>
                </mc:Choice>
                <mc:Fallback>
                  <p:oleObj name="AxMath" r:id="rId20" imgW="210960" imgH="231120" progId="Equation.AxMath">
                    <p:embed/>
                    <p:pic>
                      <p:nvPicPr>
                        <p:cNvPr id="32" name="对象 31">
                          <a:extLst>
                            <a:ext uri="{FF2B5EF4-FFF2-40B4-BE49-F238E27FC236}">
                              <a16:creationId xmlns:a16="http://schemas.microsoft.com/office/drawing/2014/main" id="{ED2737AE-D159-4B62-A4F1-FC249F6F92FE}"/>
                            </a:ext>
                          </a:extLst>
                        </p:cNvPr>
                        <p:cNvPicPr/>
                        <p:nvPr/>
                      </p:nvPicPr>
                      <p:blipFill>
                        <a:blip r:embed="rId21"/>
                        <a:stretch>
                          <a:fillRect/>
                        </a:stretch>
                      </p:blipFill>
                      <p:spPr>
                        <a:xfrm>
                          <a:off x="4870812" y="3577372"/>
                          <a:ext cx="258835" cy="283883"/>
                        </a:xfrm>
                        <a:prstGeom prst="rect">
                          <a:avLst/>
                        </a:prstGeom>
                      </p:spPr>
                    </p:pic>
                  </p:oleObj>
                </mc:Fallback>
              </mc:AlternateContent>
            </a:graphicData>
          </a:graphic>
        </p:graphicFrame>
        <p:cxnSp>
          <p:nvCxnSpPr>
            <p:cNvPr id="111" name="直接连接符 110">
              <a:extLst>
                <a:ext uri="{FF2B5EF4-FFF2-40B4-BE49-F238E27FC236}">
                  <a16:creationId xmlns:a16="http://schemas.microsoft.com/office/drawing/2014/main" id="{E3358897-F6E8-4F04-AF59-38FD5B6E557D}"/>
                </a:ext>
              </a:extLst>
            </p:cNvPr>
            <p:cNvCxnSpPr>
              <a:stCxn id="94" idx="6"/>
              <a:endCxn id="96" idx="2"/>
            </p:cNvCxnSpPr>
            <p:nvPr/>
          </p:nvCxnSpPr>
          <p:spPr bwMode="auto">
            <a:xfrm>
              <a:off x="2744014" y="2376371"/>
              <a:ext cx="866754" cy="8747"/>
            </a:xfrm>
            <a:prstGeom prst="line">
              <a:avLst/>
            </a:prstGeom>
            <a:solidFill>
              <a:schemeClr val="accent1"/>
            </a:solidFill>
            <a:ln w="15875" cap="flat" cmpd="sng" algn="ctr">
              <a:solidFill>
                <a:srgbClr val="002060"/>
              </a:solidFill>
              <a:prstDash val="solid"/>
              <a:round/>
              <a:headEnd type="none" w="med" len="med"/>
              <a:tailEnd type="none" w="med" len="med"/>
            </a:ln>
          </p:spPr>
        </p:cxnSp>
        <p:cxnSp>
          <p:nvCxnSpPr>
            <p:cNvPr id="112" name="直接连接符 111">
              <a:extLst>
                <a:ext uri="{FF2B5EF4-FFF2-40B4-BE49-F238E27FC236}">
                  <a16:creationId xmlns:a16="http://schemas.microsoft.com/office/drawing/2014/main" id="{DE4510C5-4B4C-4DCB-AD09-B9D8E511496D}"/>
                </a:ext>
              </a:extLst>
            </p:cNvPr>
            <p:cNvCxnSpPr>
              <a:cxnSpLocks/>
              <a:stCxn id="96" idx="5"/>
              <a:endCxn id="97" idx="2"/>
            </p:cNvCxnSpPr>
            <p:nvPr/>
          </p:nvCxnSpPr>
          <p:spPr bwMode="auto">
            <a:xfrm>
              <a:off x="3923223" y="2514541"/>
              <a:ext cx="893645" cy="545335"/>
            </a:xfrm>
            <a:prstGeom prst="line">
              <a:avLst/>
            </a:prstGeom>
            <a:solidFill>
              <a:schemeClr val="accent1"/>
            </a:solidFill>
            <a:ln w="15875" cap="flat" cmpd="sng" algn="ctr">
              <a:solidFill>
                <a:srgbClr val="002060"/>
              </a:solidFill>
              <a:prstDash val="solid"/>
              <a:round/>
              <a:headEnd type="none" w="med" len="med"/>
              <a:tailEnd type="none" w="med" len="med"/>
            </a:ln>
          </p:spPr>
        </p:cxnSp>
        <p:cxnSp>
          <p:nvCxnSpPr>
            <p:cNvPr id="113" name="直接连接符 112">
              <a:extLst>
                <a:ext uri="{FF2B5EF4-FFF2-40B4-BE49-F238E27FC236}">
                  <a16:creationId xmlns:a16="http://schemas.microsoft.com/office/drawing/2014/main" id="{3390F65D-86C5-4093-B06D-A7E7E28E3786}"/>
                </a:ext>
              </a:extLst>
            </p:cNvPr>
            <p:cNvCxnSpPr>
              <a:cxnSpLocks/>
              <a:stCxn id="97" idx="6"/>
              <a:endCxn id="100" idx="3"/>
            </p:cNvCxnSpPr>
            <p:nvPr/>
          </p:nvCxnSpPr>
          <p:spPr bwMode="auto">
            <a:xfrm flipV="1">
              <a:off x="5182932" y="2503249"/>
              <a:ext cx="923556" cy="556628"/>
            </a:xfrm>
            <a:prstGeom prst="line">
              <a:avLst/>
            </a:prstGeom>
            <a:solidFill>
              <a:schemeClr val="accent1"/>
            </a:solidFill>
            <a:ln w="15875" cap="flat" cmpd="sng" algn="ctr">
              <a:solidFill>
                <a:srgbClr val="002060"/>
              </a:solidFill>
              <a:prstDash val="solid"/>
              <a:round/>
              <a:headEnd type="none" w="med" len="med"/>
              <a:tailEnd type="none" w="med" len="med"/>
            </a:ln>
          </p:spPr>
        </p:cxnSp>
        <p:cxnSp>
          <p:nvCxnSpPr>
            <p:cNvPr id="114" name="直接连接符 113">
              <a:extLst>
                <a:ext uri="{FF2B5EF4-FFF2-40B4-BE49-F238E27FC236}">
                  <a16:creationId xmlns:a16="http://schemas.microsoft.com/office/drawing/2014/main" id="{49356AA7-0F39-422C-A112-25FFD16B3C8F}"/>
                </a:ext>
              </a:extLst>
            </p:cNvPr>
            <p:cNvCxnSpPr>
              <a:cxnSpLocks/>
              <a:stCxn id="98" idx="6"/>
              <a:endCxn id="99" idx="2"/>
            </p:cNvCxnSpPr>
            <p:nvPr/>
          </p:nvCxnSpPr>
          <p:spPr bwMode="auto">
            <a:xfrm flipV="1">
              <a:off x="4696991" y="1771486"/>
              <a:ext cx="613239" cy="2051"/>
            </a:xfrm>
            <a:prstGeom prst="line">
              <a:avLst/>
            </a:prstGeom>
            <a:solidFill>
              <a:schemeClr val="accent1"/>
            </a:solidFill>
            <a:ln w="15875" cap="flat" cmpd="sng" algn="ctr">
              <a:solidFill>
                <a:srgbClr val="002060"/>
              </a:solidFill>
              <a:prstDash val="solid"/>
              <a:round/>
              <a:headEnd type="none" w="med" len="med"/>
              <a:tailEnd type="none" w="med" len="med"/>
            </a:ln>
          </p:spPr>
        </p:cxnSp>
        <p:cxnSp>
          <p:nvCxnSpPr>
            <p:cNvPr id="115" name="直接连接符 114">
              <a:extLst>
                <a:ext uri="{FF2B5EF4-FFF2-40B4-BE49-F238E27FC236}">
                  <a16:creationId xmlns:a16="http://schemas.microsoft.com/office/drawing/2014/main" id="{1B1A9CD0-CEAC-4A2D-9185-055BC18C7BC7}"/>
                </a:ext>
              </a:extLst>
            </p:cNvPr>
            <p:cNvCxnSpPr>
              <a:cxnSpLocks/>
              <a:stCxn id="99" idx="6"/>
              <a:endCxn id="100" idx="1"/>
            </p:cNvCxnSpPr>
            <p:nvPr/>
          </p:nvCxnSpPr>
          <p:spPr bwMode="auto">
            <a:xfrm>
              <a:off x="5676293" y="1771486"/>
              <a:ext cx="430196" cy="472917"/>
            </a:xfrm>
            <a:prstGeom prst="line">
              <a:avLst/>
            </a:prstGeom>
            <a:solidFill>
              <a:schemeClr val="accent1"/>
            </a:solidFill>
            <a:ln w="15875" cap="flat" cmpd="sng" algn="ctr">
              <a:solidFill>
                <a:srgbClr val="002060"/>
              </a:solidFill>
              <a:prstDash val="solid"/>
              <a:round/>
              <a:headEnd type="none" w="med" len="med"/>
              <a:tailEnd type="none" w="med" len="med"/>
            </a:ln>
          </p:spPr>
        </p:cxnSp>
        <p:cxnSp>
          <p:nvCxnSpPr>
            <p:cNvPr id="116" name="直接连接符 115">
              <a:extLst>
                <a:ext uri="{FF2B5EF4-FFF2-40B4-BE49-F238E27FC236}">
                  <a16:creationId xmlns:a16="http://schemas.microsoft.com/office/drawing/2014/main" id="{7CBB4216-8B4F-4B91-BE89-1A373A682DFA}"/>
                </a:ext>
              </a:extLst>
            </p:cNvPr>
            <p:cNvCxnSpPr>
              <a:cxnSpLocks/>
              <a:stCxn id="96" idx="7"/>
              <a:endCxn id="98" idx="2"/>
            </p:cNvCxnSpPr>
            <p:nvPr/>
          </p:nvCxnSpPr>
          <p:spPr bwMode="auto">
            <a:xfrm flipV="1">
              <a:off x="3923223" y="1773537"/>
              <a:ext cx="407704" cy="482158"/>
            </a:xfrm>
            <a:prstGeom prst="line">
              <a:avLst/>
            </a:prstGeom>
            <a:solidFill>
              <a:schemeClr val="accent1"/>
            </a:solidFill>
            <a:ln w="15875" cap="flat" cmpd="sng" algn="ctr">
              <a:solidFill>
                <a:srgbClr val="002060"/>
              </a:solidFill>
              <a:prstDash val="solid"/>
              <a:round/>
              <a:headEnd type="none" w="med" len="med"/>
              <a:tailEnd type="none" w="med" len="med"/>
            </a:ln>
          </p:spPr>
        </p:cxnSp>
        <p:cxnSp>
          <p:nvCxnSpPr>
            <p:cNvPr id="117" name="直接连接符 116">
              <a:extLst>
                <a:ext uri="{FF2B5EF4-FFF2-40B4-BE49-F238E27FC236}">
                  <a16:creationId xmlns:a16="http://schemas.microsoft.com/office/drawing/2014/main" id="{8E1ED756-9255-4B8D-9861-F17D0E60730D}"/>
                </a:ext>
              </a:extLst>
            </p:cNvPr>
            <p:cNvCxnSpPr>
              <a:cxnSpLocks/>
              <a:stCxn id="100" idx="6"/>
              <a:endCxn id="101" idx="2"/>
            </p:cNvCxnSpPr>
            <p:nvPr/>
          </p:nvCxnSpPr>
          <p:spPr bwMode="auto">
            <a:xfrm>
              <a:off x="6418943" y="2373826"/>
              <a:ext cx="592088" cy="0"/>
            </a:xfrm>
            <a:prstGeom prst="line">
              <a:avLst/>
            </a:prstGeom>
            <a:solidFill>
              <a:schemeClr val="accent1"/>
            </a:solidFill>
            <a:ln w="15875" cap="flat" cmpd="sng" algn="ctr">
              <a:solidFill>
                <a:srgbClr val="002060"/>
              </a:solidFill>
              <a:prstDash val="solid"/>
              <a:round/>
              <a:headEnd type="none" w="med" len="med"/>
              <a:tailEnd type="none" w="med" len="med"/>
            </a:ln>
          </p:spPr>
        </p:cxnSp>
        <p:cxnSp>
          <p:nvCxnSpPr>
            <p:cNvPr id="118" name="直接连接符 117">
              <a:extLst>
                <a:ext uri="{FF2B5EF4-FFF2-40B4-BE49-F238E27FC236}">
                  <a16:creationId xmlns:a16="http://schemas.microsoft.com/office/drawing/2014/main" id="{7CC191C5-6A03-4B01-BA7A-547493605B26}"/>
                </a:ext>
              </a:extLst>
            </p:cNvPr>
            <p:cNvCxnSpPr>
              <a:cxnSpLocks/>
              <a:stCxn id="95" idx="7"/>
            </p:cNvCxnSpPr>
            <p:nvPr/>
          </p:nvCxnSpPr>
          <p:spPr bwMode="auto">
            <a:xfrm flipV="1">
              <a:off x="2690406" y="2513331"/>
              <a:ext cx="974313" cy="475053"/>
            </a:xfrm>
            <a:prstGeom prst="line">
              <a:avLst/>
            </a:prstGeom>
            <a:solidFill>
              <a:schemeClr val="accent1"/>
            </a:solidFill>
            <a:ln w="15875" cap="flat" cmpd="sng" algn="ctr">
              <a:solidFill>
                <a:srgbClr val="002060"/>
              </a:solidFill>
              <a:prstDash val="solid"/>
              <a:round/>
              <a:headEnd type="none" w="med" len="med"/>
              <a:tailEnd type="none" w="med" len="med"/>
            </a:ln>
          </p:spPr>
        </p:cxnSp>
        <p:cxnSp>
          <p:nvCxnSpPr>
            <p:cNvPr id="119" name="直接连接符 118">
              <a:extLst>
                <a:ext uri="{FF2B5EF4-FFF2-40B4-BE49-F238E27FC236}">
                  <a16:creationId xmlns:a16="http://schemas.microsoft.com/office/drawing/2014/main" id="{406E29EC-03D9-411F-B531-684C4D20071A}"/>
                </a:ext>
              </a:extLst>
            </p:cNvPr>
            <p:cNvCxnSpPr>
              <a:cxnSpLocks/>
              <a:stCxn id="97" idx="4"/>
              <a:endCxn id="109" idx="0"/>
            </p:cNvCxnSpPr>
            <p:nvPr/>
          </p:nvCxnSpPr>
          <p:spPr bwMode="auto">
            <a:xfrm>
              <a:off x="4999901" y="3242908"/>
              <a:ext cx="329" cy="265788"/>
            </a:xfrm>
            <a:prstGeom prst="line">
              <a:avLst/>
            </a:prstGeom>
            <a:solidFill>
              <a:schemeClr val="accent1"/>
            </a:solidFill>
            <a:ln w="15875" cap="flat" cmpd="sng" algn="ctr">
              <a:solidFill>
                <a:srgbClr val="002060"/>
              </a:solidFill>
              <a:prstDash val="solid"/>
              <a:round/>
              <a:headEnd type="none" w="med" len="med"/>
              <a:tailEnd type="none" w="med" len="med"/>
            </a:ln>
          </p:spPr>
        </p:cxnSp>
      </p:grpSp>
      <p:sp>
        <p:nvSpPr>
          <p:cNvPr id="120" name="矩形 119">
            <a:extLst>
              <a:ext uri="{FF2B5EF4-FFF2-40B4-BE49-F238E27FC236}">
                <a16:creationId xmlns:a16="http://schemas.microsoft.com/office/drawing/2014/main" id="{29885CE6-4AB2-4E7E-BD0C-FAB97D9739A8}"/>
              </a:ext>
            </a:extLst>
          </p:cNvPr>
          <p:cNvSpPr/>
          <p:nvPr/>
        </p:nvSpPr>
        <p:spPr>
          <a:xfrm>
            <a:off x="1865716" y="4215751"/>
            <a:ext cx="3057247" cy="787395"/>
          </a:xfrm>
          <a:prstGeom prst="rect">
            <a:avLst/>
          </a:prstGeom>
        </p:spPr>
        <p:txBody>
          <a:bodyPr wrap="none">
            <a:spAutoFit/>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传输调度依赖路径规划的结果</a:t>
            </a:r>
            <a:endParaRPr lang="en-US" altLang="zh-CN" sz="1600" b="1" dirty="0">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路径规划考虑传输调度的可行性</a:t>
            </a:r>
          </a:p>
        </p:txBody>
      </p:sp>
      <p:sp>
        <p:nvSpPr>
          <p:cNvPr id="121" name="任意多边形: 形状 120">
            <a:extLst>
              <a:ext uri="{FF2B5EF4-FFF2-40B4-BE49-F238E27FC236}">
                <a16:creationId xmlns:a16="http://schemas.microsoft.com/office/drawing/2014/main" id="{1EFC6DF8-0C4B-46F5-8E93-AD01D05006E8}"/>
              </a:ext>
            </a:extLst>
          </p:cNvPr>
          <p:cNvSpPr/>
          <p:nvPr/>
        </p:nvSpPr>
        <p:spPr>
          <a:xfrm>
            <a:off x="1978494" y="3015284"/>
            <a:ext cx="2831690" cy="501414"/>
          </a:xfrm>
          <a:custGeom>
            <a:avLst/>
            <a:gdLst>
              <a:gd name="connsiteX0" fmla="*/ 0 w 2831690"/>
              <a:gd name="connsiteY0" fmla="*/ 28010 h 501414"/>
              <a:gd name="connsiteX1" fmla="*/ 845574 w 2831690"/>
              <a:gd name="connsiteY1" fmla="*/ 47674 h 501414"/>
              <a:gd name="connsiteX2" fmla="*/ 1563329 w 2831690"/>
              <a:gd name="connsiteY2" fmla="*/ 470461 h 501414"/>
              <a:gd name="connsiteX3" fmla="*/ 2408903 w 2831690"/>
              <a:gd name="connsiteY3" fmla="*/ 460629 h 501414"/>
              <a:gd name="connsiteX4" fmla="*/ 2831690 w 2831690"/>
              <a:gd name="connsiteY4" fmla="*/ 391803 h 50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690" h="501414">
                <a:moveTo>
                  <a:pt x="0" y="28010"/>
                </a:moveTo>
                <a:cubicBezTo>
                  <a:pt x="292509" y="971"/>
                  <a:pt x="585019" y="-26068"/>
                  <a:pt x="845574" y="47674"/>
                </a:cubicBezTo>
                <a:cubicBezTo>
                  <a:pt x="1106129" y="121416"/>
                  <a:pt x="1302774" y="401635"/>
                  <a:pt x="1563329" y="470461"/>
                </a:cubicBezTo>
                <a:cubicBezTo>
                  <a:pt x="1823884" y="539287"/>
                  <a:pt x="2197510" y="473739"/>
                  <a:pt x="2408903" y="460629"/>
                </a:cubicBezTo>
                <a:cubicBezTo>
                  <a:pt x="2620297" y="447519"/>
                  <a:pt x="2725993" y="419661"/>
                  <a:pt x="2831690" y="391803"/>
                </a:cubicBezTo>
              </a:path>
            </a:pathLst>
          </a:custGeom>
          <a:noFill/>
          <a:ln w="1587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487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研究内容一：</a:t>
            </a:r>
            <a:r>
              <a:rPr lang="zh-CN" altLang="en-US" sz="2400" dirty="0"/>
              <a:t>基于时间敏感网络门控机制的确定性调度模型</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11</a:t>
            </a:fld>
            <a:endParaRPr lang="zh-CN" altLang="en-US" dirty="0"/>
          </a:p>
        </p:txBody>
      </p:sp>
      <p:sp>
        <p:nvSpPr>
          <p:cNvPr id="76" name="矩形 75">
            <a:extLst>
              <a:ext uri="{FF2B5EF4-FFF2-40B4-BE49-F238E27FC236}">
                <a16:creationId xmlns:a16="http://schemas.microsoft.com/office/drawing/2014/main" id="{BDA16225-978B-4699-9FE7-862E074E9894}"/>
              </a:ext>
            </a:extLst>
          </p:cNvPr>
          <p:cNvSpPr/>
          <p:nvPr/>
        </p:nvSpPr>
        <p:spPr>
          <a:xfrm>
            <a:off x="492614" y="5899547"/>
            <a:ext cx="7728662"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[1] </a:t>
            </a:r>
            <a:r>
              <a:rPr lang="en-US" altLang="zh-CN" sz="1400" b="1" dirty="0">
                <a:latin typeface="Times New Roman" panose="02020603050405020304" pitchFamily="18" charset="0"/>
                <a:cs typeface="Times New Roman" panose="02020603050405020304" pitchFamily="18" charset="0"/>
              </a:rPr>
              <a:t>L. Xu</a:t>
            </a:r>
            <a:r>
              <a:rPr lang="en-US" altLang="zh-CN" sz="1400" dirty="0">
                <a:latin typeface="Times New Roman" panose="02020603050405020304" pitchFamily="18" charset="0"/>
                <a:cs typeface="Times New Roman" panose="02020603050405020304" pitchFamily="18" charset="0"/>
              </a:rPr>
              <a:t>, “Co-design Approach of Scheduling and Routing in Time Sensitive Networking,” </a:t>
            </a:r>
            <a:r>
              <a:rPr lang="en-US" altLang="zh-CN" sz="1400" b="1" dirty="0">
                <a:latin typeface="Times New Roman" panose="02020603050405020304" pitchFamily="18" charset="0"/>
                <a:cs typeface="Times New Roman" panose="02020603050405020304" pitchFamily="18" charset="0"/>
              </a:rPr>
              <a:t>ICPS</a:t>
            </a:r>
            <a:r>
              <a:rPr lang="en-US" altLang="zh-CN" sz="1400" dirty="0">
                <a:latin typeface="Times New Roman" panose="02020603050405020304" pitchFamily="18" charset="0"/>
                <a:cs typeface="Times New Roman" panose="02020603050405020304" pitchFamily="18" charset="0"/>
              </a:rPr>
              <a:t>, 2020. </a:t>
            </a:r>
            <a:endParaRPr lang="zh-CN" altLang="en-US" sz="2000" dirty="0"/>
          </a:p>
        </p:txBody>
      </p:sp>
      <p:sp>
        <p:nvSpPr>
          <p:cNvPr id="84" name="文本框 83">
            <a:extLst>
              <a:ext uri="{FF2B5EF4-FFF2-40B4-BE49-F238E27FC236}">
                <a16:creationId xmlns:a16="http://schemas.microsoft.com/office/drawing/2014/main" id="{14914759-D1CB-47B1-9B69-C21AFE6538E8}"/>
              </a:ext>
            </a:extLst>
          </p:cNvPr>
          <p:cNvSpPr txBox="1"/>
          <p:nvPr/>
        </p:nvSpPr>
        <p:spPr>
          <a:xfrm>
            <a:off x="8500164" y="4954849"/>
            <a:ext cx="2848445" cy="396583"/>
          </a:xfrm>
          <a:prstGeom prst="rect">
            <a:avLst/>
          </a:prstGeom>
          <a:noFill/>
        </p:spPr>
        <p:txBody>
          <a:bodyPr wrap="square">
            <a:spAutoFit/>
          </a:bodyPr>
          <a:lstStyle/>
          <a:p>
            <a:pPr lvl="0">
              <a:lnSpc>
                <a:spcPct val="120000"/>
              </a:lnSpc>
              <a:defRPr/>
            </a:pPr>
            <a:r>
              <a:rPr lang="zh-CN" altLang="en-US" sz="1800" b="1" dirty="0">
                <a:solidFill>
                  <a:srgbClr val="173A5A"/>
                </a:solidFill>
                <a:latin typeface="微软雅黑" panose="020B0503020204020204" pitchFamily="34" charset="-122"/>
                <a:ea typeface="微软雅黑" panose="020B0503020204020204" pitchFamily="34" charset="-122"/>
              </a:rPr>
              <a:t>混合流传输示意图：</a:t>
            </a:r>
            <a:endParaRPr lang="en-US" altLang="zh-CN" sz="1800" b="1" dirty="0">
              <a:solidFill>
                <a:srgbClr val="173A5A"/>
              </a:solidFill>
              <a:latin typeface="微软雅黑" panose="020B0503020204020204" pitchFamily="34" charset="-122"/>
              <a:ea typeface="微软雅黑" panose="020B0503020204020204" pitchFamily="34" charset="-122"/>
            </a:endParaRPr>
          </a:p>
        </p:txBody>
      </p:sp>
      <p:sp>
        <p:nvSpPr>
          <p:cNvPr id="98" name="文本框 97">
            <a:extLst>
              <a:ext uri="{FF2B5EF4-FFF2-40B4-BE49-F238E27FC236}">
                <a16:creationId xmlns:a16="http://schemas.microsoft.com/office/drawing/2014/main" id="{1B4AE15E-7060-45E9-80DE-2B2FD879C8D2}"/>
              </a:ext>
            </a:extLst>
          </p:cNvPr>
          <p:cNvSpPr txBox="1"/>
          <p:nvPr/>
        </p:nvSpPr>
        <p:spPr>
          <a:xfrm>
            <a:off x="533287" y="3150524"/>
            <a:ext cx="4204959" cy="2569934"/>
          </a:xfrm>
          <a:prstGeom prst="rect">
            <a:avLst/>
          </a:prstGeom>
          <a:noFill/>
        </p:spPr>
        <p:txBody>
          <a:bodyPr wrap="square" rtlCol="0">
            <a:spAutoFit/>
          </a:bodyPr>
          <a:lstStyle/>
          <a:p>
            <a:pPr marL="214313" indent="-214313" algn="just" defTabSz="342900">
              <a:lnSpc>
                <a:spcPct val="150000"/>
              </a:lnSpc>
              <a:buFont typeface="Wingdings" panose="05000000000000000000" pitchFamily="2" charset="2"/>
              <a:buChar char="p"/>
              <a:defRPr/>
            </a:pPr>
            <a:r>
              <a:rPr lang="zh-CN" altLang="en-US" sz="1400" b="1" dirty="0">
                <a:latin typeface="微软雅黑" panose="020B0503020204020204" pitchFamily="34" charset="-122"/>
                <a:ea typeface="微软雅黑" panose="020B0503020204020204" pitchFamily="34" charset="-122"/>
                <a:cs typeface="Times New Roman" charset="0"/>
              </a:rPr>
              <a:t>构建</a:t>
            </a:r>
            <a:r>
              <a:rPr lang="zh-CN" altLang="en-US" sz="1400" b="1" kern="0" dirty="0">
                <a:solidFill>
                  <a:srgbClr val="C00000"/>
                </a:solidFill>
                <a:ea typeface="微软雅黑" pitchFamily="34" charset="-122"/>
                <a:cs typeface="+mj-cs"/>
              </a:rPr>
              <a:t>多队列多跳</a:t>
            </a:r>
            <a:r>
              <a:rPr lang="zh-CN" altLang="en-US" sz="1400" b="1" dirty="0">
                <a:latin typeface="微软雅黑" panose="020B0503020204020204" pitchFamily="34" charset="-122"/>
                <a:ea typeface="微软雅黑" panose="020B0503020204020204" pitchFamily="34" charset="-122"/>
                <a:cs typeface="Times New Roman" charset="0"/>
              </a:rPr>
              <a:t>的传输调度和路径规划联合设计模型，更好的保证时间敏感流确定性的端到端时延和抖动</a:t>
            </a:r>
            <a:endParaRPr lang="en-US" altLang="zh-CN" sz="1400" b="1" dirty="0">
              <a:latin typeface="微软雅黑" panose="020B0503020204020204" pitchFamily="34" charset="-122"/>
              <a:ea typeface="微软雅黑" panose="020B0503020204020204" pitchFamily="34" charset="-122"/>
              <a:cs typeface="Times New Roman" charset="0"/>
              <a:sym typeface="+mn-ea"/>
            </a:endParaRPr>
          </a:p>
          <a:p>
            <a:pPr marL="214313" indent="-214313" algn="just" defTabSz="342900">
              <a:lnSpc>
                <a:spcPct val="150000"/>
              </a:lnSpc>
              <a:buFont typeface="Wingdings" panose="05000000000000000000" pitchFamily="2" charset="2"/>
              <a:buChar char="p"/>
              <a:defRPr/>
            </a:pPr>
            <a:r>
              <a:rPr lang="zh-CN" altLang="en-US" sz="1400" b="1" dirty="0">
                <a:latin typeface="微软雅黑" panose="020B0503020204020204" pitchFamily="34" charset="-122"/>
                <a:ea typeface="微软雅黑" panose="020B0503020204020204" pitchFamily="34" charset="-122"/>
                <a:cs typeface="Times New Roman" charset="0"/>
                <a:sym typeface="+mn-ea"/>
              </a:rPr>
              <a:t>对各交换节点提出一种</a:t>
            </a:r>
            <a:r>
              <a:rPr lang="zh-CN" altLang="en-US" sz="1400" b="1" kern="0" dirty="0">
                <a:solidFill>
                  <a:srgbClr val="C00000"/>
                </a:solidFill>
                <a:ea typeface="微软雅黑" pitchFamily="34" charset="-122"/>
                <a:cs typeface="+mj-cs"/>
                <a:sym typeface="+mn-ea"/>
              </a:rPr>
              <a:t>基于帧到达时间的</a:t>
            </a:r>
            <a:r>
              <a:rPr lang="en-US" altLang="zh-CN" sz="1400" b="1" kern="0" dirty="0">
                <a:solidFill>
                  <a:srgbClr val="C00000"/>
                </a:solidFill>
                <a:ea typeface="微软雅黑" pitchFamily="34" charset="-122"/>
                <a:cs typeface="+mj-cs"/>
                <a:sym typeface="+mn-ea"/>
              </a:rPr>
              <a:t>GCL</a:t>
            </a:r>
            <a:r>
              <a:rPr lang="zh-CN" altLang="en-US" sz="1400" b="1" kern="0" dirty="0">
                <a:solidFill>
                  <a:srgbClr val="C00000"/>
                </a:solidFill>
                <a:ea typeface="微软雅黑" pitchFamily="34" charset="-122"/>
                <a:cs typeface="+mj-cs"/>
                <a:sym typeface="+mn-ea"/>
              </a:rPr>
              <a:t>开启策略</a:t>
            </a:r>
            <a:r>
              <a:rPr lang="zh-CN" altLang="en-US" sz="1400" b="1" dirty="0">
                <a:latin typeface="微软雅黑" panose="020B0503020204020204" pitchFamily="34" charset="-122"/>
                <a:ea typeface="微软雅黑" panose="020B0503020204020204" pitchFamily="34" charset="-122"/>
                <a:cs typeface="Times New Roman" charset="0"/>
                <a:sym typeface="+mn-ea"/>
              </a:rPr>
              <a:t>，进一步提高了可调度性</a:t>
            </a:r>
            <a:endParaRPr lang="en-US" altLang="zh-CN" sz="1400" b="1" dirty="0">
              <a:latin typeface="微软雅黑" panose="020B0503020204020204" pitchFamily="34" charset="-122"/>
              <a:ea typeface="微软雅黑" panose="020B0503020204020204" pitchFamily="34" charset="-122"/>
              <a:cs typeface="Times New Roman" charset="0"/>
              <a:sym typeface="+mn-ea"/>
            </a:endParaRPr>
          </a:p>
          <a:p>
            <a:pPr marL="214313" indent="-214313" algn="just" defTabSz="342900">
              <a:lnSpc>
                <a:spcPct val="150000"/>
              </a:lnSpc>
              <a:buFont typeface="Wingdings" panose="05000000000000000000" pitchFamily="2" charset="2"/>
              <a:buChar char="p"/>
              <a:defRPr/>
            </a:pPr>
            <a:r>
              <a:rPr lang="zh-CN" altLang="en-US" sz="1400" b="1" dirty="0">
                <a:latin typeface="微软雅黑" panose="020B0503020204020204" pitchFamily="34" charset="-122"/>
                <a:ea typeface="微软雅黑" panose="020B0503020204020204" pitchFamily="34" charset="-122"/>
                <a:cs typeface="Times New Roman" charset="0"/>
              </a:rPr>
              <a:t>针对时间敏感流引入路径规划后出现的</a:t>
            </a:r>
            <a:r>
              <a:rPr lang="zh-CN" altLang="en-US" sz="1400" b="1" kern="0" dirty="0">
                <a:solidFill>
                  <a:srgbClr val="C00000"/>
                </a:solidFill>
                <a:ea typeface="微软雅黑" pitchFamily="34" charset="-122"/>
                <a:cs typeface="+mj-cs"/>
              </a:rPr>
              <a:t>目标变量难设定问题</a:t>
            </a:r>
            <a:r>
              <a:rPr lang="zh-CN" altLang="en-US" sz="1400" b="1" dirty="0">
                <a:latin typeface="微软雅黑" panose="020B0503020204020204" pitchFamily="34" charset="-122"/>
                <a:ea typeface="微软雅黑" panose="020B0503020204020204" pitchFamily="34" charset="-122"/>
                <a:cs typeface="Times New Roman" charset="0"/>
              </a:rPr>
              <a:t>，提出了一种可解的改进方法</a:t>
            </a:r>
            <a:endParaRPr lang="en-US" altLang="zh-CN" sz="1400" b="1" dirty="0">
              <a:latin typeface="微软雅黑" panose="020B0503020204020204" pitchFamily="34" charset="-122"/>
              <a:ea typeface="微软雅黑" panose="020B0503020204020204" pitchFamily="34" charset="-122"/>
              <a:cs typeface="Times New Roman" charset="0"/>
              <a:sym typeface="+mn-ea"/>
            </a:endParaRPr>
          </a:p>
          <a:p>
            <a:pPr marL="214313" indent="-214313" algn="just" defTabSz="342900">
              <a:buFont typeface="Wingdings" panose="05000000000000000000" pitchFamily="2" charset="2"/>
              <a:buChar char="p"/>
              <a:defRPr/>
            </a:pPr>
            <a:endParaRPr lang="en-US" altLang="zh-CN" sz="1400" b="1" dirty="0">
              <a:solidFill>
                <a:srgbClr val="002060"/>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41A10E82-3BBD-42B4-AF84-2F5789898D92}"/>
              </a:ext>
            </a:extLst>
          </p:cNvPr>
          <p:cNvSpPr/>
          <p:nvPr/>
        </p:nvSpPr>
        <p:spPr>
          <a:xfrm>
            <a:off x="526237" y="2683775"/>
            <a:ext cx="4064700" cy="418191"/>
          </a:xfrm>
          <a:prstGeom prst="rect">
            <a:avLst/>
          </a:prstGeom>
        </p:spPr>
        <p:txBody>
          <a:bodyPr wrap="square">
            <a:spAutoFit/>
          </a:bodyPr>
          <a:lstStyle/>
          <a:p>
            <a:pPr algn="just" defTabSz="342900">
              <a:lnSpc>
                <a:spcPct val="150000"/>
              </a:lnSpc>
              <a:defRPr/>
            </a:pPr>
            <a:r>
              <a:rPr lang="zh-CN" altLang="en-US" sz="1600" b="1" dirty="0">
                <a:solidFill>
                  <a:srgbClr val="002060"/>
                </a:solidFill>
                <a:latin typeface="微软雅黑" panose="020B0503020204020204" pitchFamily="34" charset="-122"/>
                <a:ea typeface="微软雅黑" panose="020B0503020204020204" pitchFamily="34" charset="-122"/>
              </a:rPr>
              <a:t>核心创新点：</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pic>
        <p:nvPicPr>
          <p:cNvPr id="100" name="图片 99">
            <a:extLst>
              <a:ext uri="{FF2B5EF4-FFF2-40B4-BE49-F238E27FC236}">
                <a16:creationId xmlns:a16="http://schemas.microsoft.com/office/drawing/2014/main" id="{53937073-D638-4B77-A607-6D88D1012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0055" y="3477143"/>
            <a:ext cx="2902909" cy="2184681"/>
          </a:xfrm>
          <a:prstGeom prst="rect">
            <a:avLst/>
          </a:prstGeom>
        </p:spPr>
      </p:pic>
      <p:pic>
        <p:nvPicPr>
          <p:cNvPr id="101" name="图片 100">
            <a:extLst>
              <a:ext uri="{FF2B5EF4-FFF2-40B4-BE49-F238E27FC236}">
                <a16:creationId xmlns:a16="http://schemas.microsoft.com/office/drawing/2014/main" id="{5029D719-A81E-4F0D-B87B-E01A23F685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5458" y="3519010"/>
            <a:ext cx="3333964" cy="2204199"/>
          </a:xfrm>
          <a:prstGeom prst="rect">
            <a:avLst/>
          </a:prstGeom>
        </p:spPr>
      </p:pic>
      <p:sp>
        <p:nvSpPr>
          <p:cNvPr id="102" name="矩形 101">
            <a:extLst>
              <a:ext uri="{FF2B5EF4-FFF2-40B4-BE49-F238E27FC236}">
                <a16:creationId xmlns:a16="http://schemas.microsoft.com/office/drawing/2014/main" id="{B4968DD8-0D14-4C63-B3F8-301418FED2A9}"/>
              </a:ext>
            </a:extLst>
          </p:cNvPr>
          <p:cNvSpPr/>
          <p:nvPr/>
        </p:nvSpPr>
        <p:spPr>
          <a:xfrm>
            <a:off x="4738247" y="2660469"/>
            <a:ext cx="1210588" cy="418191"/>
          </a:xfrm>
          <a:prstGeom prst="rect">
            <a:avLst/>
          </a:prstGeom>
        </p:spPr>
        <p:txBody>
          <a:bodyPr wrap="none">
            <a:spAutoFit/>
          </a:bodyPr>
          <a:lstStyle/>
          <a:p>
            <a:pPr algn="just" defTabSz="342900">
              <a:lnSpc>
                <a:spcPct val="150000"/>
              </a:lnSpc>
              <a:defRPr/>
            </a:pPr>
            <a:r>
              <a:rPr lang="zh-CN" altLang="en-US" sz="1600" b="1" dirty="0">
                <a:solidFill>
                  <a:srgbClr val="002060"/>
                </a:solidFill>
                <a:latin typeface="微软雅黑" panose="020B0503020204020204" pitchFamily="34" charset="-122"/>
                <a:ea typeface="微软雅黑" panose="020B0503020204020204" pitchFamily="34" charset="-122"/>
              </a:rPr>
              <a:t>实验评估：</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1181E2B7-AF5F-42DD-ABBE-073B54BC75CD}"/>
              </a:ext>
            </a:extLst>
          </p:cNvPr>
          <p:cNvSpPr/>
          <p:nvPr/>
        </p:nvSpPr>
        <p:spPr>
          <a:xfrm>
            <a:off x="4806405" y="3063184"/>
            <a:ext cx="6764636" cy="377411"/>
          </a:xfrm>
          <a:prstGeom prst="rect">
            <a:avLst/>
          </a:prstGeom>
        </p:spPr>
        <p:txBody>
          <a:bodyPr wrap="square">
            <a:spAutoFit/>
          </a:bodyPr>
          <a:lstStyle/>
          <a:p>
            <a:pPr marL="214313" indent="-214313" algn="just" defTabSz="342900">
              <a:lnSpc>
                <a:spcPct val="150000"/>
              </a:lnSpc>
              <a:buFont typeface="Wingdings" panose="05000000000000000000" pitchFamily="2" charset="2"/>
              <a:buChar char="p"/>
              <a:defRPr/>
            </a:pPr>
            <a:r>
              <a:rPr lang="zh-CN" altLang="en-US" sz="1400" b="1" dirty="0">
                <a:latin typeface="微软雅黑" panose="020B0503020204020204" pitchFamily="34" charset="-122"/>
                <a:ea typeface="微软雅黑" panose="020B0503020204020204" pitchFamily="34" charset="-122"/>
                <a:cs typeface="Times New Roman" charset="0"/>
                <a:sym typeface="+mn-ea"/>
              </a:rPr>
              <a:t>与以往的直接调度方法相比，</a:t>
            </a:r>
            <a:r>
              <a:rPr lang="zh-CN" altLang="en-US" sz="1400" b="1" kern="0" dirty="0">
                <a:solidFill>
                  <a:srgbClr val="C00000"/>
                </a:solidFill>
                <a:ea typeface="微软雅黑" pitchFamily="34" charset="-122"/>
                <a:cs typeface="+mj-cs"/>
                <a:sym typeface="+mn-ea"/>
              </a:rPr>
              <a:t>可调度性能</a:t>
            </a:r>
            <a:r>
              <a:rPr lang="zh-CN" altLang="en-US" sz="1400" b="1" dirty="0">
                <a:latin typeface="微软雅黑" panose="020B0503020204020204" pitchFamily="34" charset="-122"/>
                <a:ea typeface="微软雅黑" panose="020B0503020204020204" pitchFamily="34" charset="-122"/>
                <a:cs typeface="Times New Roman" charset="0"/>
                <a:sym typeface="+mn-ea"/>
              </a:rPr>
              <a:t>有了大幅提升</a:t>
            </a:r>
            <a:endParaRPr lang="en-US" altLang="zh-CN" sz="1400" b="1" dirty="0">
              <a:latin typeface="微软雅黑" panose="020B0503020204020204" pitchFamily="34" charset="-122"/>
              <a:ea typeface="微软雅黑" panose="020B0503020204020204" pitchFamily="34" charset="-122"/>
              <a:cs typeface="Times New Roman" charset="0"/>
              <a:sym typeface="+mn-ea"/>
            </a:endParaRPr>
          </a:p>
        </p:txBody>
      </p:sp>
      <p:sp>
        <p:nvSpPr>
          <p:cNvPr id="166" name="文本框 165">
            <a:extLst>
              <a:ext uri="{FF2B5EF4-FFF2-40B4-BE49-F238E27FC236}">
                <a16:creationId xmlns:a16="http://schemas.microsoft.com/office/drawing/2014/main" id="{5485414F-0FEE-4A85-A32A-F3F5FCEB64AC}"/>
              </a:ext>
            </a:extLst>
          </p:cNvPr>
          <p:cNvSpPr txBox="1"/>
          <p:nvPr/>
        </p:nvSpPr>
        <p:spPr>
          <a:xfrm>
            <a:off x="244633" y="892036"/>
            <a:ext cx="2483558" cy="396583"/>
          </a:xfrm>
          <a:prstGeom prst="rect">
            <a:avLst/>
          </a:prstGeom>
          <a:noFill/>
        </p:spPr>
        <p:txBody>
          <a:bodyPr wrap="square" rtlCol="0">
            <a:spAutoFit/>
          </a:bodyPr>
          <a:lstStyle/>
          <a:p>
            <a:pPr lvl="0">
              <a:lnSpc>
                <a:spcPct val="120000"/>
              </a:lnSpc>
              <a:defRPr/>
            </a:pPr>
            <a:r>
              <a:rPr lang="zh-CN" altLang="en-US" b="1" dirty="0">
                <a:solidFill>
                  <a:srgbClr val="173A5A"/>
                </a:solidFill>
                <a:latin typeface="微软雅黑" panose="020B0503020204020204" pitchFamily="34" charset="-122"/>
                <a:ea typeface="微软雅黑" panose="020B0503020204020204" pitchFamily="34" charset="-122"/>
              </a:rPr>
              <a:t>设计思路：</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167" name="文本框 166">
            <a:extLst>
              <a:ext uri="{FF2B5EF4-FFF2-40B4-BE49-F238E27FC236}">
                <a16:creationId xmlns:a16="http://schemas.microsoft.com/office/drawing/2014/main" id="{9CB87CF6-81A8-410F-8815-1B2E1DE7D63B}"/>
              </a:ext>
            </a:extLst>
          </p:cNvPr>
          <p:cNvSpPr txBox="1"/>
          <p:nvPr/>
        </p:nvSpPr>
        <p:spPr>
          <a:xfrm>
            <a:off x="492614" y="6207324"/>
            <a:ext cx="11206772" cy="307777"/>
          </a:xfrm>
          <a:prstGeom prst="rect">
            <a:avLst/>
          </a:prstGeom>
          <a:noFill/>
        </p:spPr>
        <p:txBody>
          <a:bodyPr wrap="square">
            <a:spAutoFit/>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sym typeface="+mn-ea"/>
              </a:rPr>
              <a:t>[2]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sym typeface="+mn-ea"/>
              </a:rPr>
              <a:t>陈彩莲，张延洲，</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sym typeface="+mn-ea"/>
              </a:rPr>
              <a:t>徐磊</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一种基于时间敏感网络门控机制的流量整形与路由规划的联合调度方法，</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ZL202010741539.8</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已授权</a:t>
            </a:r>
            <a:endParaRPr lang="zh-CN" altLang="en-US" sz="1400" b="1" dirty="0"/>
          </a:p>
        </p:txBody>
      </p:sp>
      <p:sp>
        <p:nvSpPr>
          <p:cNvPr id="35" name="文本框 34">
            <a:extLst>
              <a:ext uri="{FF2B5EF4-FFF2-40B4-BE49-F238E27FC236}">
                <a16:creationId xmlns:a16="http://schemas.microsoft.com/office/drawing/2014/main" id="{921E5421-B54A-4E97-ACA9-7DF3CDE607E4}"/>
              </a:ext>
            </a:extLst>
          </p:cNvPr>
          <p:cNvSpPr txBox="1"/>
          <p:nvPr/>
        </p:nvSpPr>
        <p:spPr>
          <a:xfrm>
            <a:off x="2232404" y="1343044"/>
            <a:ext cx="8077733" cy="362792"/>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引入</a:t>
            </a:r>
            <a:r>
              <a:rPr lang="zh-CN" altLang="en-US" sz="1600" b="1" dirty="0">
                <a:solidFill>
                  <a:srgbClr val="C00000"/>
                </a:solidFill>
                <a:latin typeface="微软雅黑" panose="020B0503020204020204" pitchFamily="34" charset="-122"/>
                <a:ea typeface="微软雅黑" panose="020B0503020204020204" pitchFamily="34" charset="-122"/>
              </a:rPr>
              <a:t>传输偏移</a:t>
            </a:r>
            <a:r>
              <a:rPr lang="zh-CN" altLang="en-US" sz="1600" b="1" dirty="0">
                <a:solidFill>
                  <a:srgbClr val="173A5A"/>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路径选择</a:t>
            </a:r>
            <a:r>
              <a:rPr lang="zh-CN" altLang="en-US" sz="1600" b="1" dirty="0">
                <a:solidFill>
                  <a:srgbClr val="173A5A"/>
                </a:solidFill>
                <a:latin typeface="微软雅黑" panose="020B0503020204020204" pitchFamily="34" charset="-122"/>
                <a:ea typeface="微软雅黑" panose="020B0503020204020204" pitchFamily="34" charset="-122"/>
              </a:rPr>
              <a:t>和</a:t>
            </a:r>
            <a:r>
              <a:rPr lang="zh-CN" altLang="en-US" sz="1600" b="1" dirty="0">
                <a:solidFill>
                  <a:srgbClr val="C00000"/>
                </a:solidFill>
                <a:latin typeface="微软雅黑" panose="020B0503020204020204" pitchFamily="34" charset="-122"/>
                <a:ea typeface="微软雅黑" panose="020B0503020204020204" pitchFamily="34" charset="-122"/>
              </a:rPr>
              <a:t>队列分配</a:t>
            </a:r>
            <a:r>
              <a:rPr lang="zh-CN" altLang="en-US" sz="1600" b="1" dirty="0">
                <a:solidFill>
                  <a:srgbClr val="173A5A"/>
                </a:solidFill>
                <a:latin typeface="微软雅黑" panose="020B0503020204020204" pitchFamily="34" charset="-122"/>
                <a:ea typeface="微软雅黑" panose="020B0503020204020204" pitchFamily="34" charset="-122"/>
              </a:rPr>
              <a:t>变量刻画数据流在各交换机链路的传输行为</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36" name="箭头: 下 35">
            <a:extLst>
              <a:ext uri="{FF2B5EF4-FFF2-40B4-BE49-F238E27FC236}">
                <a16:creationId xmlns:a16="http://schemas.microsoft.com/office/drawing/2014/main" id="{DF7E9196-6446-45E1-9B97-29A1D93A52DF}"/>
              </a:ext>
            </a:extLst>
          </p:cNvPr>
          <p:cNvSpPr/>
          <p:nvPr/>
        </p:nvSpPr>
        <p:spPr>
          <a:xfrm>
            <a:off x="4758149" y="1828835"/>
            <a:ext cx="271305" cy="362792"/>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40C7473D-A640-4728-BFD2-9CA627944FDA}"/>
              </a:ext>
            </a:extLst>
          </p:cNvPr>
          <p:cNvSpPr txBox="1"/>
          <p:nvPr/>
        </p:nvSpPr>
        <p:spPr>
          <a:xfrm>
            <a:off x="5985814" y="2100158"/>
            <a:ext cx="2550609" cy="584775"/>
          </a:xfrm>
          <a:prstGeom prst="rect">
            <a:avLst/>
          </a:prstGeom>
          <a:noFill/>
        </p:spPr>
        <p:txBody>
          <a:bodyPr wrap="square" rtlCol="0">
            <a:spAutoFit/>
          </a:bodyPr>
          <a:lstStyle/>
          <a:p>
            <a:r>
              <a:rPr lang="en-US" altLang="zh-CN" sz="1600" dirty="0">
                <a:solidFill>
                  <a:srgbClr val="173A5A"/>
                </a:solidFill>
                <a:latin typeface="+mj-ea"/>
                <a:ea typeface="+mj-ea"/>
              </a:rPr>
              <a:t>1</a:t>
            </a:r>
            <a:r>
              <a:rPr lang="zh-CN" altLang="en-US" sz="1600" dirty="0">
                <a:solidFill>
                  <a:srgbClr val="173A5A"/>
                </a:solidFill>
                <a:latin typeface="+mj-ea"/>
                <a:ea typeface="+mj-ea"/>
              </a:rPr>
              <a:t>）路径不闭环约束</a:t>
            </a:r>
            <a:endParaRPr lang="en-US" altLang="zh-CN" sz="1600" dirty="0">
              <a:solidFill>
                <a:srgbClr val="173A5A"/>
              </a:solidFill>
              <a:latin typeface="+mj-ea"/>
              <a:ea typeface="+mj-ea"/>
            </a:endParaRPr>
          </a:p>
          <a:p>
            <a:r>
              <a:rPr lang="en-US" altLang="zh-CN" sz="1600" dirty="0">
                <a:solidFill>
                  <a:srgbClr val="173A5A"/>
                </a:solidFill>
                <a:latin typeface="+mj-ea"/>
                <a:ea typeface="+mj-ea"/>
              </a:rPr>
              <a:t>2</a:t>
            </a:r>
            <a:r>
              <a:rPr lang="zh-CN" altLang="en-US" sz="1600" dirty="0">
                <a:solidFill>
                  <a:srgbClr val="173A5A"/>
                </a:solidFill>
                <a:latin typeface="+mj-ea"/>
                <a:ea typeface="+mj-ea"/>
              </a:rPr>
              <a:t>）实时传输约束</a:t>
            </a:r>
            <a:endParaRPr lang="en-US" altLang="zh-CN" sz="1600" dirty="0">
              <a:solidFill>
                <a:srgbClr val="173A5A"/>
              </a:solidFill>
              <a:latin typeface="+mj-ea"/>
              <a:ea typeface="+mj-ea"/>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B78B57CA-18A3-4253-A827-B6D2C5E60D53}"/>
                  </a:ext>
                </a:extLst>
              </p:cNvPr>
              <p:cNvSpPr txBox="1"/>
              <p:nvPr/>
            </p:nvSpPr>
            <p:spPr>
              <a:xfrm>
                <a:off x="3016168" y="1667456"/>
                <a:ext cx="1526577"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Ψ</m:t>
                      </m:r>
                      <m:r>
                        <a:rPr lang="en-US" altLang="zh-CN" b="0"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oMath>
                  </m:oMathPara>
                </a14:m>
                <a:endParaRPr lang="zh-CN" altLang="en-US" dirty="0"/>
              </a:p>
            </p:txBody>
          </p:sp>
        </mc:Choice>
        <mc:Fallback xmlns="">
          <p:sp>
            <p:nvSpPr>
              <p:cNvPr id="38" name="文本框 37">
                <a:extLst>
                  <a:ext uri="{FF2B5EF4-FFF2-40B4-BE49-F238E27FC236}">
                    <a16:creationId xmlns:a16="http://schemas.microsoft.com/office/drawing/2014/main" id="{B78B57CA-18A3-4253-A827-B6D2C5E60D53}"/>
                  </a:ext>
                </a:extLst>
              </p:cNvPr>
              <p:cNvSpPr txBox="1">
                <a:spLocks noRot="1" noChangeAspect="1" noMove="1" noResize="1" noEditPoints="1" noAdjustHandles="1" noChangeArrowheads="1" noChangeShapeType="1" noTextEdit="1"/>
              </p:cNvSpPr>
              <p:nvPr/>
            </p:nvSpPr>
            <p:spPr>
              <a:xfrm>
                <a:off x="3016168" y="1667456"/>
                <a:ext cx="1526577" cy="370294"/>
              </a:xfrm>
              <a:prstGeom prst="rect">
                <a:avLst/>
              </a:prstGeom>
              <a:blipFill>
                <a:blip r:embed="rId4"/>
                <a:stretch>
                  <a:fillRect b="-11667"/>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FCB97B18-8880-4749-9C5E-0B812927FEE1}"/>
              </a:ext>
            </a:extLst>
          </p:cNvPr>
          <p:cNvSpPr txBox="1"/>
          <p:nvPr/>
        </p:nvSpPr>
        <p:spPr>
          <a:xfrm>
            <a:off x="7898877" y="2114347"/>
            <a:ext cx="1814139" cy="584775"/>
          </a:xfrm>
          <a:prstGeom prst="rect">
            <a:avLst/>
          </a:prstGeom>
          <a:noFill/>
        </p:spPr>
        <p:txBody>
          <a:bodyPr wrap="square" rtlCol="0">
            <a:spAutoFit/>
          </a:bodyPr>
          <a:lstStyle>
            <a:defPPr>
              <a:defRPr lang="zh-CN"/>
            </a:defPPr>
            <a:lvl1pPr>
              <a:defRPr sz="1600">
                <a:latin typeface="+mj-ea"/>
                <a:ea typeface="+mj-ea"/>
              </a:defRPr>
            </a:lvl1pPr>
          </a:lstStyle>
          <a:p>
            <a:r>
              <a:rPr lang="en-US" altLang="zh-CN" dirty="0">
                <a:solidFill>
                  <a:srgbClr val="173A5A"/>
                </a:solidFill>
              </a:rPr>
              <a:t>3</a:t>
            </a:r>
            <a:r>
              <a:rPr lang="zh-CN" altLang="en-US" dirty="0">
                <a:solidFill>
                  <a:srgbClr val="173A5A"/>
                </a:solidFill>
              </a:rPr>
              <a:t>）无冲突约束</a:t>
            </a:r>
            <a:endParaRPr lang="en-US" altLang="zh-CN" dirty="0">
              <a:solidFill>
                <a:srgbClr val="173A5A"/>
              </a:solidFill>
            </a:endParaRPr>
          </a:p>
          <a:p>
            <a:r>
              <a:rPr lang="en-US" altLang="zh-CN" dirty="0">
                <a:solidFill>
                  <a:srgbClr val="173A5A"/>
                </a:solidFill>
              </a:rPr>
              <a:t>4</a:t>
            </a:r>
            <a:r>
              <a:rPr lang="zh-CN" altLang="en-US" dirty="0">
                <a:solidFill>
                  <a:srgbClr val="173A5A"/>
                </a:solidFill>
              </a:rPr>
              <a:t>）流顺序约束</a:t>
            </a:r>
          </a:p>
        </p:txBody>
      </p:sp>
      <p:sp>
        <p:nvSpPr>
          <p:cNvPr id="40" name="文本框 39">
            <a:extLst>
              <a:ext uri="{FF2B5EF4-FFF2-40B4-BE49-F238E27FC236}">
                <a16:creationId xmlns:a16="http://schemas.microsoft.com/office/drawing/2014/main" id="{7E41EE68-843B-47BF-B54F-F451FF1C46B5}"/>
              </a:ext>
            </a:extLst>
          </p:cNvPr>
          <p:cNvSpPr txBox="1"/>
          <p:nvPr/>
        </p:nvSpPr>
        <p:spPr>
          <a:xfrm>
            <a:off x="3737320" y="2227594"/>
            <a:ext cx="2242186" cy="362792"/>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确定性联合调度约束集</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7E0BADC-9D4A-441B-8583-FCA8127AFDE8}"/>
              </a:ext>
            </a:extLst>
          </p:cNvPr>
          <p:cNvSpPr txBox="1"/>
          <p:nvPr/>
        </p:nvSpPr>
        <p:spPr>
          <a:xfrm>
            <a:off x="1486412" y="908931"/>
            <a:ext cx="8077733" cy="362792"/>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先完成时间敏感流量的确定性调度，在剩余调度资源传输非</a:t>
            </a:r>
            <a:r>
              <a:rPr lang="en-US" altLang="zh-CN" sz="1600" b="1" dirty="0">
                <a:solidFill>
                  <a:srgbClr val="173A5A"/>
                </a:solidFill>
                <a:latin typeface="微软雅黑" panose="020B0503020204020204" pitchFamily="34" charset="-122"/>
                <a:ea typeface="微软雅黑" panose="020B0503020204020204" pitchFamily="34" charset="-122"/>
              </a:rPr>
              <a:t>TC</a:t>
            </a:r>
            <a:r>
              <a:rPr lang="zh-CN" altLang="en-US" sz="1600" b="1" dirty="0">
                <a:solidFill>
                  <a:srgbClr val="173A5A"/>
                </a:solidFill>
                <a:latin typeface="微软雅黑" panose="020B0503020204020204" pitchFamily="34" charset="-122"/>
                <a:ea typeface="微软雅黑" panose="020B0503020204020204" pitchFamily="34" charset="-122"/>
              </a:rPr>
              <a:t>流量，提升通信性能</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DA639191-C957-4361-B4FD-1C1FF70A43FF}"/>
              </a:ext>
            </a:extLst>
          </p:cNvPr>
          <p:cNvSpPr txBox="1"/>
          <p:nvPr/>
        </p:nvSpPr>
        <p:spPr>
          <a:xfrm>
            <a:off x="2516043" y="2019123"/>
            <a:ext cx="2242186" cy="328936"/>
          </a:xfrm>
          <a:prstGeom prst="rect">
            <a:avLst/>
          </a:prstGeom>
          <a:noFill/>
        </p:spPr>
        <p:txBody>
          <a:bodyPr wrap="square" rtlCol="0">
            <a:spAutoFit/>
          </a:bodyPr>
          <a:lstStyle/>
          <a:p>
            <a:pPr lvl="0">
              <a:lnSpc>
                <a:spcPct val="120000"/>
              </a:lnSpc>
              <a:defRPr/>
            </a:pPr>
            <a:r>
              <a:rPr lang="zh-CN" altLang="en-US" sz="1400" dirty="0">
                <a:solidFill>
                  <a:srgbClr val="173A5A"/>
                </a:solidFill>
                <a:latin typeface="+mj-ea"/>
                <a:ea typeface="+mj-ea"/>
              </a:rPr>
              <a:t>问题转化</a:t>
            </a:r>
            <a:endParaRPr lang="en-US" altLang="zh-CN" sz="1400" dirty="0">
              <a:solidFill>
                <a:srgbClr val="173A5A"/>
              </a:solidFill>
              <a:latin typeface="+mj-ea"/>
              <a:ea typeface="+mj-ea"/>
            </a:endParaRPr>
          </a:p>
        </p:txBody>
      </p:sp>
      <p:sp>
        <p:nvSpPr>
          <p:cNvPr id="44" name="箭头: 下 43">
            <a:extLst>
              <a:ext uri="{FF2B5EF4-FFF2-40B4-BE49-F238E27FC236}">
                <a16:creationId xmlns:a16="http://schemas.microsoft.com/office/drawing/2014/main" id="{3FD37EC6-C6A1-46FC-B5A8-9FB721668D94}"/>
              </a:ext>
            </a:extLst>
          </p:cNvPr>
          <p:cNvSpPr/>
          <p:nvPr/>
        </p:nvSpPr>
        <p:spPr>
          <a:xfrm rot="5400000">
            <a:off x="2833373" y="2133209"/>
            <a:ext cx="225169" cy="697446"/>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A1A4FDAF-A1A6-45D2-97C0-6AEB0C6E8E1C}"/>
              </a:ext>
            </a:extLst>
          </p:cNvPr>
          <p:cNvSpPr txBox="1"/>
          <p:nvPr/>
        </p:nvSpPr>
        <p:spPr>
          <a:xfrm>
            <a:off x="651293" y="2242906"/>
            <a:ext cx="2242186" cy="362792"/>
          </a:xfrm>
          <a:prstGeom prst="rect">
            <a:avLst/>
          </a:prstGeom>
          <a:noFill/>
        </p:spPr>
        <p:txBody>
          <a:bodyPr wrap="square" rtlCol="0">
            <a:spAutoFit/>
          </a:bodyPr>
          <a:lstStyle/>
          <a:p>
            <a:pPr lvl="0">
              <a:lnSpc>
                <a:spcPct val="120000"/>
              </a:lnSpc>
              <a:defRPr/>
            </a:pPr>
            <a:r>
              <a:rPr lang="en-US" altLang="zh-CN" sz="1600" b="1" dirty="0">
                <a:solidFill>
                  <a:srgbClr val="173A5A"/>
                </a:solidFill>
                <a:latin typeface="微软雅黑" panose="020B0503020204020204" pitchFamily="34" charset="-122"/>
                <a:ea typeface="微软雅黑" panose="020B0503020204020204" pitchFamily="34" charset="-122"/>
              </a:rPr>
              <a:t>SMT</a:t>
            </a:r>
            <a:r>
              <a:rPr lang="zh-CN" altLang="en-US" sz="1600" b="1" dirty="0">
                <a:solidFill>
                  <a:srgbClr val="173A5A"/>
                </a:solidFill>
                <a:latin typeface="微软雅黑" panose="020B0503020204020204" pitchFamily="34" charset="-122"/>
                <a:ea typeface="微软雅黑" panose="020B0503020204020204" pitchFamily="34" charset="-122"/>
              </a:rPr>
              <a:t>问题求解</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9FDAB39-6304-479A-859D-7174AA76BB3C}"/>
              </a:ext>
            </a:extLst>
          </p:cNvPr>
          <p:cNvSpPr txBox="1"/>
          <p:nvPr/>
        </p:nvSpPr>
        <p:spPr>
          <a:xfrm>
            <a:off x="9449405" y="2116702"/>
            <a:ext cx="686673" cy="400110"/>
          </a:xfrm>
          <a:prstGeom prst="rect">
            <a:avLst/>
          </a:prstGeom>
          <a:noFill/>
        </p:spPr>
        <p:txBody>
          <a:bodyPr wrap="square" rtlCol="0">
            <a:spAutoFit/>
          </a:bodyPr>
          <a:lstStyle/>
          <a:p>
            <a:r>
              <a:rPr lang="en-US" altLang="zh-CN" sz="2000" b="1" dirty="0">
                <a:latin typeface="+mj-ea"/>
                <a:ea typeface="+mj-ea"/>
              </a:rPr>
              <a:t>…</a:t>
            </a:r>
            <a:endParaRPr lang="zh-CN" altLang="en-US" sz="2000" b="1" dirty="0">
              <a:latin typeface="+mj-ea"/>
              <a:ea typeface="+mj-ea"/>
            </a:endParaRPr>
          </a:p>
        </p:txBody>
      </p:sp>
      <p:sp>
        <p:nvSpPr>
          <p:cNvPr id="48" name="文本框 47">
            <a:extLst>
              <a:ext uri="{FF2B5EF4-FFF2-40B4-BE49-F238E27FC236}">
                <a16:creationId xmlns:a16="http://schemas.microsoft.com/office/drawing/2014/main" id="{8B5EBA69-12FE-41CD-8966-051E1549191C}"/>
              </a:ext>
            </a:extLst>
          </p:cNvPr>
          <p:cNvSpPr txBox="1"/>
          <p:nvPr/>
        </p:nvSpPr>
        <p:spPr>
          <a:xfrm>
            <a:off x="9851176" y="2211251"/>
            <a:ext cx="1645036" cy="338554"/>
          </a:xfrm>
          <a:prstGeom prst="rect">
            <a:avLst/>
          </a:prstGeom>
          <a:noFill/>
        </p:spPr>
        <p:txBody>
          <a:bodyPr wrap="square">
            <a:spAutoFit/>
          </a:bodyPr>
          <a:lstStyle/>
          <a:p>
            <a:r>
              <a:rPr lang="zh-CN" altLang="en-US" sz="1600" dirty="0">
                <a:solidFill>
                  <a:srgbClr val="173A5A"/>
                </a:solidFill>
                <a:latin typeface="+mj-ea"/>
                <a:ea typeface="+mj-ea"/>
              </a:rPr>
              <a:t>有界抖动约束</a:t>
            </a:r>
            <a:endParaRPr lang="zh-CN" altLang="en-US" sz="1600" dirty="0">
              <a:latin typeface="+mj-ea"/>
              <a:ea typeface="+mj-ea"/>
            </a:endParaRPr>
          </a:p>
        </p:txBody>
      </p:sp>
      <p:cxnSp>
        <p:nvCxnSpPr>
          <p:cNvPr id="7" name="连接符: 肘形 6">
            <a:extLst>
              <a:ext uri="{FF2B5EF4-FFF2-40B4-BE49-F238E27FC236}">
                <a16:creationId xmlns:a16="http://schemas.microsoft.com/office/drawing/2014/main" id="{BE939A13-B246-4760-B95B-AB107ADDC50A}"/>
              </a:ext>
            </a:extLst>
          </p:cNvPr>
          <p:cNvCxnSpPr>
            <a:cxnSpLocks/>
          </p:cNvCxnSpPr>
          <p:nvPr/>
        </p:nvCxnSpPr>
        <p:spPr>
          <a:xfrm>
            <a:off x="1871815" y="1242256"/>
            <a:ext cx="351621" cy="333145"/>
          </a:xfrm>
          <a:prstGeom prst="bentConnector3">
            <a:avLst>
              <a:gd name="adj1" fmla="val 4277"/>
            </a:avLst>
          </a:prstGeom>
          <a:ln w="28575">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01440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023242" cy="598488"/>
          </a:xfrm>
        </p:spPr>
        <p:txBody>
          <a:bodyPr/>
          <a:lstStyle/>
          <a:p>
            <a:r>
              <a:rPr lang="zh-CN" altLang="en-US" dirty="0"/>
              <a:t>研究内容二：</a:t>
            </a:r>
            <a:r>
              <a:rPr lang="zh-CN" altLang="en-US" sz="2400" dirty="0"/>
              <a:t>基于半监督学习的时间敏感网络快速调度方法</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D8C64653-EEDC-4B3C-9520-48B7C0715DA6}"/>
              </a:ext>
            </a:extLst>
          </p:cNvPr>
          <p:cNvSpPr txBox="1"/>
          <p:nvPr/>
        </p:nvSpPr>
        <p:spPr>
          <a:xfrm>
            <a:off x="2599626" y="1159082"/>
            <a:ext cx="8363126" cy="381258"/>
          </a:xfrm>
          <a:prstGeom prst="rect">
            <a:avLst/>
          </a:prstGeom>
          <a:noFill/>
        </p:spPr>
        <p:txBody>
          <a:bodyPr wrap="square" rtlCol="0">
            <a:spAutoFit/>
          </a:bodyPr>
          <a:lstStyle/>
          <a:p>
            <a:pPr algn="just">
              <a:lnSpc>
                <a:spcPct val="130000"/>
              </a:lnSpc>
              <a:defRPr/>
            </a:pPr>
            <a:r>
              <a:rPr lang="zh-CN" altLang="en-US" sz="1600" b="1" dirty="0">
                <a:solidFill>
                  <a:srgbClr val="173A5A"/>
                </a:solidFill>
                <a:latin typeface="微软雅黑" panose="020B0503020204020204" pitchFamily="34" charset="-122"/>
                <a:ea typeface="微软雅黑" panose="020B0503020204020204" pitchFamily="34" charset="-122"/>
              </a:rPr>
              <a:t>面向规模化工业时间敏感应用，提出基于半监督学习的迭代调度与路由联合设计架构</a:t>
            </a:r>
          </a:p>
        </p:txBody>
      </p:sp>
      <p:sp>
        <p:nvSpPr>
          <p:cNvPr id="92" name="矩形: 圆角 91">
            <a:extLst>
              <a:ext uri="{FF2B5EF4-FFF2-40B4-BE49-F238E27FC236}">
                <a16:creationId xmlns:a16="http://schemas.microsoft.com/office/drawing/2014/main" id="{FDB686DE-0992-47A6-BF54-DF4D21AAB13A}"/>
              </a:ext>
            </a:extLst>
          </p:cNvPr>
          <p:cNvSpPr/>
          <p:nvPr/>
        </p:nvSpPr>
        <p:spPr>
          <a:xfrm>
            <a:off x="991416" y="1141570"/>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sp>
        <p:nvSpPr>
          <p:cNvPr id="94" name="矩形: 圆角 93">
            <a:extLst>
              <a:ext uri="{FF2B5EF4-FFF2-40B4-BE49-F238E27FC236}">
                <a16:creationId xmlns:a16="http://schemas.microsoft.com/office/drawing/2014/main" id="{E26DC98A-50C6-4C50-AB93-78F49A4AE718}"/>
              </a:ext>
            </a:extLst>
          </p:cNvPr>
          <p:cNvSpPr/>
          <p:nvPr/>
        </p:nvSpPr>
        <p:spPr>
          <a:xfrm>
            <a:off x="992324" y="1962153"/>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调度特点</a:t>
            </a:r>
          </a:p>
        </p:txBody>
      </p:sp>
      <p:sp>
        <p:nvSpPr>
          <p:cNvPr id="100" name="文本框 99">
            <a:extLst>
              <a:ext uri="{FF2B5EF4-FFF2-40B4-BE49-F238E27FC236}">
                <a16:creationId xmlns:a16="http://schemas.microsoft.com/office/drawing/2014/main" id="{CA65E896-B6A7-479C-823A-32999029354E}"/>
              </a:ext>
            </a:extLst>
          </p:cNvPr>
          <p:cNvSpPr txBox="1"/>
          <p:nvPr/>
        </p:nvSpPr>
        <p:spPr>
          <a:xfrm>
            <a:off x="7402678" y="2029092"/>
            <a:ext cx="233112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迭代分组快速调度</a:t>
            </a:r>
          </a:p>
        </p:txBody>
      </p:sp>
      <p:sp>
        <p:nvSpPr>
          <p:cNvPr id="102" name="文本框 101">
            <a:extLst>
              <a:ext uri="{FF2B5EF4-FFF2-40B4-BE49-F238E27FC236}">
                <a16:creationId xmlns:a16="http://schemas.microsoft.com/office/drawing/2014/main" id="{514D614D-7809-4F64-A5FE-FD08AF59FC2D}"/>
              </a:ext>
            </a:extLst>
          </p:cNvPr>
          <p:cNvSpPr txBox="1"/>
          <p:nvPr/>
        </p:nvSpPr>
        <p:spPr>
          <a:xfrm>
            <a:off x="2740420" y="2033314"/>
            <a:ext cx="233112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流间冲突指标构建</a:t>
            </a:r>
          </a:p>
        </p:txBody>
      </p:sp>
      <p:sp>
        <p:nvSpPr>
          <p:cNvPr id="104" name="文本框 103">
            <a:extLst>
              <a:ext uri="{FF2B5EF4-FFF2-40B4-BE49-F238E27FC236}">
                <a16:creationId xmlns:a16="http://schemas.microsoft.com/office/drawing/2014/main" id="{434B8001-9ED5-4AB4-BD43-A8306D1BA3FA}"/>
              </a:ext>
            </a:extLst>
          </p:cNvPr>
          <p:cNvSpPr txBox="1"/>
          <p:nvPr/>
        </p:nvSpPr>
        <p:spPr>
          <a:xfrm>
            <a:off x="5071549" y="2029092"/>
            <a:ext cx="240442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数据流冲突分组</a:t>
            </a:r>
          </a:p>
        </p:txBody>
      </p:sp>
      <p:sp>
        <p:nvSpPr>
          <p:cNvPr id="106" name="矩形: 圆角 105">
            <a:extLst>
              <a:ext uri="{FF2B5EF4-FFF2-40B4-BE49-F238E27FC236}">
                <a16:creationId xmlns:a16="http://schemas.microsoft.com/office/drawing/2014/main" id="{B4724641-6662-4423-84CE-F45B7ECAF837}"/>
              </a:ext>
            </a:extLst>
          </p:cNvPr>
          <p:cNvSpPr/>
          <p:nvPr/>
        </p:nvSpPr>
        <p:spPr>
          <a:xfrm>
            <a:off x="992324" y="2870584"/>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研究思想</a:t>
            </a:r>
          </a:p>
        </p:txBody>
      </p:sp>
      <p:sp>
        <p:nvSpPr>
          <p:cNvPr id="107" name="文本框 106">
            <a:extLst>
              <a:ext uri="{FF2B5EF4-FFF2-40B4-BE49-F238E27FC236}">
                <a16:creationId xmlns:a16="http://schemas.microsoft.com/office/drawing/2014/main" id="{255DE3D5-4949-4D3D-9E1A-577B2D91D9BA}"/>
              </a:ext>
            </a:extLst>
          </p:cNvPr>
          <p:cNvSpPr txBox="1"/>
          <p:nvPr/>
        </p:nvSpPr>
        <p:spPr>
          <a:xfrm>
            <a:off x="2740420" y="2787303"/>
            <a:ext cx="8077733" cy="658257"/>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通过</a:t>
            </a:r>
            <a:r>
              <a:rPr lang="zh-CN" altLang="en-US" sz="1600" b="1" dirty="0">
                <a:solidFill>
                  <a:srgbClr val="C00000"/>
                </a:solidFill>
                <a:latin typeface="微软雅黑" panose="020B0503020204020204" pitchFamily="34" charset="-122"/>
                <a:ea typeface="微软雅黑" panose="020B0503020204020204" pitchFamily="34" charset="-122"/>
              </a:rPr>
              <a:t>领域知识与数据驱动</a:t>
            </a:r>
            <a:r>
              <a:rPr lang="zh-CN" altLang="en-US" sz="1600" b="1" dirty="0">
                <a:solidFill>
                  <a:srgbClr val="173A5A"/>
                </a:solidFill>
                <a:latin typeface="微软雅黑" panose="020B0503020204020204" pitchFamily="34" charset="-122"/>
                <a:ea typeface="微软雅黑" panose="020B0503020204020204" pitchFamily="34" charset="-122"/>
              </a:rPr>
              <a:t>相结合构建流间冲突指标，基于</a:t>
            </a:r>
            <a:r>
              <a:rPr lang="zh-CN" altLang="en-US" sz="1600" b="1" dirty="0">
                <a:solidFill>
                  <a:srgbClr val="C00000"/>
                </a:solidFill>
                <a:latin typeface="微软雅黑" panose="020B0503020204020204" pitchFamily="34" charset="-122"/>
                <a:ea typeface="微软雅黑" panose="020B0503020204020204" pitchFamily="34" charset="-122"/>
              </a:rPr>
              <a:t>图聚类方法</a:t>
            </a:r>
            <a:r>
              <a:rPr lang="zh-CN" altLang="en-US" sz="1600" b="1" dirty="0">
                <a:solidFill>
                  <a:srgbClr val="173A5A"/>
                </a:solidFill>
                <a:latin typeface="微软雅黑" panose="020B0503020204020204" pitchFamily="34" charset="-122"/>
                <a:ea typeface="微软雅黑" panose="020B0503020204020204" pitchFamily="34" charset="-122"/>
              </a:rPr>
              <a:t>实现数据流间冲突分组，按照迭代顺序与分组结果建立</a:t>
            </a:r>
            <a:r>
              <a:rPr lang="zh-CN" altLang="en-US" sz="1600" b="1" dirty="0">
                <a:solidFill>
                  <a:srgbClr val="C00000"/>
                </a:solidFill>
                <a:latin typeface="微软雅黑" panose="020B0503020204020204" pitchFamily="34" charset="-122"/>
                <a:ea typeface="微软雅黑" panose="020B0503020204020204" pitchFamily="34" charset="-122"/>
              </a:rPr>
              <a:t>迭代联合调度约束集</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03FB727-BEB7-4E8B-B06C-BFA0B89B2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194" y="4068821"/>
            <a:ext cx="5688073" cy="2242329"/>
          </a:xfrm>
          <a:prstGeom prst="rect">
            <a:avLst/>
          </a:prstGeom>
        </p:spPr>
      </p:pic>
      <p:sp>
        <p:nvSpPr>
          <p:cNvPr id="122" name="文本框 121">
            <a:extLst>
              <a:ext uri="{FF2B5EF4-FFF2-40B4-BE49-F238E27FC236}">
                <a16:creationId xmlns:a16="http://schemas.microsoft.com/office/drawing/2014/main" id="{A29751FB-B2DB-4FE0-9320-2E06F3235B76}"/>
              </a:ext>
            </a:extLst>
          </p:cNvPr>
          <p:cNvSpPr txBox="1"/>
          <p:nvPr/>
        </p:nvSpPr>
        <p:spPr>
          <a:xfrm>
            <a:off x="2865619" y="3769851"/>
            <a:ext cx="3027335" cy="1293175"/>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600" b="1" dirty="0">
                <a:solidFill>
                  <a:srgbClr val="173A5A"/>
                </a:solidFill>
              </a:rPr>
              <a:t>多维度冲突指标刻画</a:t>
            </a:r>
            <a:endParaRPr lang="en-US" altLang="zh-CN" sz="1600" b="1" dirty="0">
              <a:solidFill>
                <a:srgbClr val="173A5A"/>
              </a:solidFill>
            </a:endParaRPr>
          </a:p>
          <a:p>
            <a:pPr marL="285750" indent="-285750">
              <a:lnSpc>
                <a:spcPct val="125000"/>
              </a:lnSpc>
              <a:buFont typeface="Arial" panose="020B0604020202020204" pitchFamily="34" charset="0"/>
              <a:buChar char="•"/>
            </a:pPr>
            <a:r>
              <a:rPr lang="zh-CN" altLang="en-US" sz="1600" b="1" dirty="0">
                <a:solidFill>
                  <a:srgbClr val="173A5A"/>
                </a:solidFill>
              </a:rPr>
              <a:t>数据流均匀分组</a:t>
            </a:r>
            <a:endParaRPr lang="en-US" altLang="zh-CN" sz="1600" b="1" dirty="0">
              <a:solidFill>
                <a:srgbClr val="173A5A"/>
              </a:solidFill>
            </a:endParaRPr>
          </a:p>
          <a:p>
            <a:pPr marL="285750" indent="-285750">
              <a:lnSpc>
                <a:spcPct val="125000"/>
              </a:lnSpc>
              <a:buFont typeface="Arial" panose="020B0604020202020204" pitchFamily="34" charset="0"/>
              <a:buChar char="•"/>
            </a:pPr>
            <a:r>
              <a:rPr lang="zh-CN" altLang="en-US" sz="1600" b="1" dirty="0">
                <a:solidFill>
                  <a:srgbClr val="173A5A"/>
                </a:solidFill>
              </a:rPr>
              <a:t>减小数据流组间冲突</a:t>
            </a:r>
            <a:endParaRPr lang="en-US" altLang="zh-CN" sz="1600" b="1" dirty="0">
              <a:solidFill>
                <a:srgbClr val="173A5A"/>
              </a:solidFill>
            </a:endParaRPr>
          </a:p>
          <a:p>
            <a:pPr marL="285750" indent="-285750">
              <a:lnSpc>
                <a:spcPct val="125000"/>
              </a:lnSpc>
              <a:buFont typeface="Arial" panose="020B0604020202020204" pitchFamily="34" charset="0"/>
              <a:buChar char="•"/>
            </a:pPr>
            <a:r>
              <a:rPr lang="zh-CN" altLang="en-US" sz="1600" b="1" dirty="0">
                <a:solidFill>
                  <a:srgbClr val="173A5A"/>
                </a:solidFill>
              </a:rPr>
              <a:t>调度数据集生成</a:t>
            </a:r>
            <a:r>
              <a:rPr lang="en-US" altLang="zh-CN" sz="1600" b="1" baseline="30000" dirty="0">
                <a:solidFill>
                  <a:srgbClr val="173A5A"/>
                </a:solidFill>
              </a:rPr>
              <a:t>[1]</a:t>
            </a:r>
            <a:endParaRPr lang="zh-CN" altLang="en-US" sz="1600" b="1" baseline="30000" dirty="0">
              <a:solidFill>
                <a:srgbClr val="173A5A"/>
              </a:solidFill>
            </a:endParaRPr>
          </a:p>
        </p:txBody>
      </p:sp>
      <p:sp>
        <p:nvSpPr>
          <p:cNvPr id="123" name="矩形: 圆角 122">
            <a:extLst>
              <a:ext uri="{FF2B5EF4-FFF2-40B4-BE49-F238E27FC236}">
                <a16:creationId xmlns:a16="http://schemas.microsoft.com/office/drawing/2014/main" id="{4F164348-6E38-43D2-8DEC-C6251EBFC0C2}"/>
              </a:ext>
            </a:extLst>
          </p:cNvPr>
          <p:cNvSpPr/>
          <p:nvPr/>
        </p:nvSpPr>
        <p:spPr>
          <a:xfrm>
            <a:off x="992324" y="4032755"/>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核心部分</a:t>
            </a:r>
          </a:p>
        </p:txBody>
      </p:sp>
      <p:grpSp>
        <p:nvGrpSpPr>
          <p:cNvPr id="20" name="组合 19">
            <a:extLst>
              <a:ext uri="{FF2B5EF4-FFF2-40B4-BE49-F238E27FC236}">
                <a16:creationId xmlns:a16="http://schemas.microsoft.com/office/drawing/2014/main" id="{B19B0648-0597-4682-B2BE-B338828F710F}"/>
              </a:ext>
            </a:extLst>
          </p:cNvPr>
          <p:cNvGrpSpPr/>
          <p:nvPr/>
        </p:nvGrpSpPr>
        <p:grpSpPr>
          <a:xfrm>
            <a:off x="1201421" y="5130175"/>
            <a:ext cx="4140231" cy="1224385"/>
            <a:chOff x="494023" y="3108960"/>
            <a:chExt cx="4140231" cy="1224385"/>
          </a:xfrm>
        </p:grpSpPr>
        <p:grpSp>
          <p:nvGrpSpPr>
            <p:cNvPr id="21" name="组合 20">
              <a:extLst>
                <a:ext uri="{FF2B5EF4-FFF2-40B4-BE49-F238E27FC236}">
                  <a16:creationId xmlns:a16="http://schemas.microsoft.com/office/drawing/2014/main" id="{E0B18DB8-35FB-408E-B74D-3642AB098F74}"/>
                </a:ext>
              </a:extLst>
            </p:cNvPr>
            <p:cNvGrpSpPr/>
            <p:nvPr/>
          </p:nvGrpSpPr>
          <p:grpSpPr>
            <a:xfrm>
              <a:off x="528633" y="3489181"/>
              <a:ext cx="4020351" cy="762131"/>
              <a:chOff x="494024" y="3226395"/>
              <a:chExt cx="4020351" cy="762131"/>
            </a:xfrm>
          </p:grpSpPr>
          <p:pic>
            <p:nvPicPr>
              <p:cNvPr id="24" name="图片 23">
                <a:extLst>
                  <a:ext uri="{FF2B5EF4-FFF2-40B4-BE49-F238E27FC236}">
                    <a16:creationId xmlns:a16="http://schemas.microsoft.com/office/drawing/2014/main" id="{5009AE68-F26C-4D10-83FA-EC471C15DBD2}"/>
                  </a:ext>
                </a:extLst>
              </p:cNvPr>
              <p:cNvPicPr>
                <a:picLocks noChangeAspect="1"/>
              </p:cNvPicPr>
              <p:nvPr/>
            </p:nvPicPr>
            <p:blipFill rotWithShape="1">
              <a:blip r:embed="rId3"/>
              <a:srcRect t="12726" r="287"/>
              <a:stretch>
                <a:fillRect/>
              </a:stretch>
            </p:blipFill>
            <p:spPr>
              <a:xfrm>
                <a:off x="494024" y="3494755"/>
                <a:ext cx="4020351" cy="493771"/>
              </a:xfrm>
              <a:prstGeom prst="rect">
                <a:avLst/>
              </a:prstGeom>
            </p:spPr>
          </p:pic>
          <p:pic>
            <p:nvPicPr>
              <p:cNvPr id="25" name="图片 24">
                <a:extLst>
                  <a:ext uri="{FF2B5EF4-FFF2-40B4-BE49-F238E27FC236}">
                    <a16:creationId xmlns:a16="http://schemas.microsoft.com/office/drawing/2014/main" id="{B9D76F82-6312-4A11-955C-4590B238FFF2}"/>
                  </a:ext>
                </a:extLst>
              </p:cNvPr>
              <p:cNvPicPr>
                <a:picLocks noChangeAspect="1"/>
              </p:cNvPicPr>
              <p:nvPr/>
            </p:nvPicPr>
            <p:blipFill>
              <a:blip r:embed="rId4"/>
              <a:stretch>
                <a:fillRect/>
              </a:stretch>
            </p:blipFill>
            <p:spPr>
              <a:xfrm>
                <a:off x="1800739" y="3226395"/>
                <a:ext cx="1648205" cy="225108"/>
              </a:xfrm>
              <a:prstGeom prst="rect">
                <a:avLst/>
              </a:prstGeom>
            </p:spPr>
          </p:pic>
        </p:grpSp>
        <p:sp>
          <p:nvSpPr>
            <p:cNvPr id="22" name="圆角矩形 6">
              <a:extLst>
                <a:ext uri="{FF2B5EF4-FFF2-40B4-BE49-F238E27FC236}">
                  <a16:creationId xmlns:a16="http://schemas.microsoft.com/office/drawing/2014/main" id="{1DC4908B-0A68-456D-A408-DD21B60B5F93}"/>
                </a:ext>
              </a:extLst>
            </p:cNvPr>
            <p:cNvSpPr/>
            <p:nvPr/>
          </p:nvSpPr>
          <p:spPr bwMode="auto">
            <a:xfrm>
              <a:off x="494023" y="3108960"/>
              <a:ext cx="4140231" cy="1224385"/>
            </a:xfrm>
            <a:prstGeom prst="roundRect">
              <a:avLst>
                <a:gd name="adj" fmla="val 4416"/>
              </a:avLst>
            </a:prstGeom>
            <a:noFill/>
            <a:ln w="28575" cap="flat" cmpd="sng" algn="ctr">
              <a:solidFill>
                <a:srgbClr val="DDD6E5"/>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p:txBody>
        </p:sp>
        <p:sp>
          <p:nvSpPr>
            <p:cNvPr id="23" name="矩形 22">
              <a:extLst>
                <a:ext uri="{FF2B5EF4-FFF2-40B4-BE49-F238E27FC236}">
                  <a16:creationId xmlns:a16="http://schemas.microsoft.com/office/drawing/2014/main" id="{08634CC5-D250-4D88-BE7A-4850EA474FBA}"/>
                </a:ext>
              </a:extLst>
            </p:cNvPr>
            <p:cNvSpPr/>
            <p:nvPr/>
          </p:nvSpPr>
          <p:spPr>
            <a:xfrm>
              <a:off x="1818098" y="3131998"/>
              <a:ext cx="1441420" cy="307777"/>
            </a:xfrm>
            <a:prstGeom prst="rect">
              <a:avLst/>
            </a:prstGeom>
          </p:spPr>
          <p:txBody>
            <a:bodyPr wrap="none">
              <a:spAutoFit/>
            </a:bodyPr>
            <a:lstStyle/>
            <a:p>
              <a:pPr algn="ctr"/>
              <a:r>
                <a:rPr lang="zh-CN" altLang="en-US" sz="1400" b="1" dirty="0">
                  <a:latin typeface="Times New Roman" panose="02020603050405020304"/>
                  <a:ea typeface="微软雅黑" panose="020B0503020204020204" pitchFamily="34" charset="-122"/>
                </a:rPr>
                <a:t>数据集数学描述</a:t>
              </a:r>
            </a:p>
          </p:txBody>
        </p:sp>
      </p:grpSp>
      <p:sp>
        <p:nvSpPr>
          <p:cNvPr id="28" name="文本框 27">
            <a:extLst>
              <a:ext uri="{FF2B5EF4-FFF2-40B4-BE49-F238E27FC236}">
                <a16:creationId xmlns:a16="http://schemas.microsoft.com/office/drawing/2014/main" id="{7B3FA507-320A-48AD-91AB-9E53633B1470}"/>
              </a:ext>
            </a:extLst>
          </p:cNvPr>
          <p:cNvSpPr txBox="1"/>
          <p:nvPr/>
        </p:nvSpPr>
        <p:spPr>
          <a:xfrm>
            <a:off x="1555227" y="6479315"/>
            <a:ext cx="7244408"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[1] “Integration of 5G with Time-Sensitive Networking for Industrial Communications,” 5G ACIA, 2021. </a:t>
            </a:r>
            <a:endParaRPr lang="zh-CN" altLang="en-US" dirty="0"/>
          </a:p>
        </p:txBody>
      </p:sp>
      <p:sp>
        <p:nvSpPr>
          <p:cNvPr id="30" name="文本框 29">
            <a:extLst>
              <a:ext uri="{FF2B5EF4-FFF2-40B4-BE49-F238E27FC236}">
                <a16:creationId xmlns:a16="http://schemas.microsoft.com/office/drawing/2014/main" id="{25BD9D58-CC34-4669-AD86-05D4443A3BD6}"/>
              </a:ext>
            </a:extLst>
          </p:cNvPr>
          <p:cNvSpPr txBox="1"/>
          <p:nvPr/>
        </p:nvSpPr>
        <p:spPr>
          <a:xfrm>
            <a:off x="7155376" y="3714867"/>
            <a:ext cx="2258668" cy="371577"/>
          </a:xfrm>
          <a:prstGeom prst="rect">
            <a:avLst/>
          </a:prstGeom>
          <a:noFill/>
        </p:spPr>
        <p:txBody>
          <a:bodyPr wrap="square">
            <a:spAutoFit/>
          </a:bodyPr>
          <a:lstStyle/>
          <a:p>
            <a:pPr>
              <a:lnSpc>
                <a:spcPct val="125000"/>
              </a:lnSpc>
            </a:pPr>
            <a:r>
              <a:rPr lang="zh-CN" altLang="en-US" sz="1600" b="1" dirty="0">
                <a:solidFill>
                  <a:srgbClr val="173A5A"/>
                </a:solidFill>
              </a:rPr>
              <a:t>数据流分组示意图</a:t>
            </a:r>
            <a:endParaRPr lang="en-US" altLang="zh-CN" sz="1600" b="1" dirty="0">
              <a:solidFill>
                <a:srgbClr val="173A5A"/>
              </a:solidFill>
            </a:endParaRPr>
          </a:p>
        </p:txBody>
      </p:sp>
    </p:spTree>
    <p:extLst>
      <p:ext uri="{BB962C8B-B14F-4D97-AF65-F5344CB8AC3E}">
        <p14:creationId xmlns:p14="http://schemas.microsoft.com/office/powerpoint/2010/main" val="40593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023242" cy="598488"/>
          </a:xfrm>
        </p:spPr>
        <p:txBody>
          <a:bodyPr/>
          <a:lstStyle/>
          <a:p>
            <a:r>
              <a:rPr lang="zh-CN" altLang="en-US" dirty="0"/>
              <a:t>研究内容二：</a:t>
            </a:r>
            <a:r>
              <a:rPr lang="zh-CN" altLang="en-US" sz="2400" dirty="0"/>
              <a:t>基于半监督学习的时间敏感网络快速调度方法</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96FCDDED-53F9-438F-84B0-47D933A560A3}"/>
              </a:ext>
            </a:extLst>
          </p:cNvPr>
          <p:cNvSpPr/>
          <p:nvPr/>
        </p:nvSpPr>
        <p:spPr>
          <a:xfrm>
            <a:off x="413865" y="5939357"/>
            <a:ext cx="10346213" cy="738664"/>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[1] </a:t>
            </a:r>
            <a:r>
              <a:rPr lang="zh-CN" altLang="en-US" sz="1400" dirty="0">
                <a:latin typeface="Times New Roman" panose="02020603050405020304" pitchFamily="18" charset="0"/>
                <a:cs typeface="Times New Roman" panose="02020603050405020304" pitchFamily="18" charset="0"/>
              </a:rPr>
              <a:t>J. Tu, </a:t>
            </a:r>
            <a:r>
              <a:rPr lang="en-US" altLang="zh-CN" sz="1400" b="1" dirty="0">
                <a:latin typeface="Times New Roman" panose="02020603050405020304" pitchFamily="18" charset="0"/>
                <a:cs typeface="Times New Roman" panose="02020603050405020304" pitchFamily="18" charset="0"/>
              </a:rPr>
              <a:t>L,</a:t>
            </a:r>
            <a:r>
              <a:rPr lang="zh-CN" altLang="en-US"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Xu</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 “SSL-SP: A Semi-Supervised</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Learning-Based Stream Partitioning Method for Iterated Scheduling in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Large-scale Time-Sensitive Networking,”</a:t>
            </a:r>
            <a:r>
              <a:rPr lang="en-US" altLang="zh-CN" sz="1400"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ICIT</a:t>
            </a:r>
            <a:r>
              <a:rPr lang="en-US" altLang="zh-CN" sz="1400" dirty="0">
                <a:latin typeface="Times New Roman" panose="02020603050405020304" pitchFamily="18" charset="0"/>
                <a:cs typeface="Times New Roman" panose="02020603050405020304" pitchFamily="18" charset="0"/>
              </a:rPr>
              <a:t>, 2021.</a:t>
            </a:r>
          </a:p>
          <a:p>
            <a:r>
              <a:rPr lang="en-US" altLang="zh-CN" sz="1400" dirty="0">
                <a:latin typeface="Times New Roman" panose="02020603050405020304" pitchFamily="18" charset="0"/>
                <a:cs typeface="Times New Roman" panose="02020603050405020304" pitchFamily="18" charset="0"/>
              </a:rPr>
              <a:t>[2] </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Lei Xu</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Learning-based Scalable Scheduling and Routing Co-design for Time-Sensitive Networking,</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IoT </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已录用</a:t>
            </a:r>
            <a:endParaRPr lang="zh-CN" altLang="en-US" sz="1400" b="1" dirty="0"/>
          </a:p>
        </p:txBody>
      </p:sp>
      <p:sp>
        <p:nvSpPr>
          <p:cNvPr id="17" name="矩形: 圆角 16">
            <a:extLst>
              <a:ext uri="{FF2B5EF4-FFF2-40B4-BE49-F238E27FC236}">
                <a16:creationId xmlns:a16="http://schemas.microsoft.com/office/drawing/2014/main" id="{D217307D-3959-4916-BAD0-BF292F31B85F}"/>
              </a:ext>
            </a:extLst>
          </p:cNvPr>
          <p:cNvSpPr/>
          <p:nvPr/>
        </p:nvSpPr>
        <p:spPr bwMode="auto">
          <a:xfrm>
            <a:off x="475188" y="5468557"/>
            <a:ext cx="1424282" cy="377411"/>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a:solidFill>
                  <a:srgbClr val="044875"/>
                </a:solidFill>
                <a:latin typeface="+mj-lt"/>
                <a:ea typeface="微软雅黑" pitchFamily="34" charset="-122"/>
                <a:cs typeface="+mj-cs"/>
              </a:rPr>
              <a:t>数据集生成阶段</a:t>
            </a:r>
          </a:p>
        </p:txBody>
      </p:sp>
      <p:sp>
        <p:nvSpPr>
          <p:cNvPr id="18" name="矩形: 圆角 17">
            <a:extLst>
              <a:ext uri="{FF2B5EF4-FFF2-40B4-BE49-F238E27FC236}">
                <a16:creationId xmlns:a16="http://schemas.microsoft.com/office/drawing/2014/main" id="{2BB33D17-19A0-45ED-9392-BAEDF2D81033}"/>
              </a:ext>
            </a:extLst>
          </p:cNvPr>
          <p:cNvSpPr/>
          <p:nvPr/>
        </p:nvSpPr>
        <p:spPr bwMode="auto">
          <a:xfrm>
            <a:off x="2789646" y="5479087"/>
            <a:ext cx="1274093" cy="377411"/>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a:solidFill>
                  <a:srgbClr val="044875"/>
                </a:solidFill>
                <a:latin typeface="+mj-lt"/>
                <a:ea typeface="微软雅黑" pitchFamily="34" charset="-122"/>
                <a:cs typeface="+mj-cs"/>
              </a:rPr>
              <a:t>分组学习阶段</a:t>
            </a:r>
          </a:p>
        </p:txBody>
      </p:sp>
      <p:sp>
        <p:nvSpPr>
          <p:cNvPr id="19" name="矩形: 圆角 18">
            <a:extLst>
              <a:ext uri="{FF2B5EF4-FFF2-40B4-BE49-F238E27FC236}">
                <a16:creationId xmlns:a16="http://schemas.microsoft.com/office/drawing/2014/main" id="{E9F7DD15-8F0D-47D3-A614-80BCED80E172}"/>
              </a:ext>
            </a:extLst>
          </p:cNvPr>
          <p:cNvSpPr/>
          <p:nvPr/>
        </p:nvSpPr>
        <p:spPr bwMode="auto">
          <a:xfrm>
            <a:off x="5169753" y="5456273"/>
            <a:ext cx="1301384" cy="360015"/>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a:solidFill>
                  <a:srgbClr val="044875"/>
                </a:solidFill>
                <a:latin typeface="+mj-lt"/>
                <a:ea typeface="微软雅黑" pitchFamily="34" charset="-122"/>
                <a:cs typeface="+mj-cs"/>
              </a:rPr>
              <a:t>迭代调度阶段</a:t>
            </a:r>
          </a:p>
        </p:txBody>
      </p:sp>
      <p:sp>
        <p:nvSpPr>
          <p:cNvPr id="20" name="箭头: 右 19">
            <a:extLst>
              <a:ext uri="{FF2B5EF4-FFF2-40B4-BE49-F238E27FC236}">
                <a16:creationId xmlns:a16="http://schemas.microsoft.com/office/drawing/2014/main" id="{AFC2FC3A-DBAD-40E6-98AA-6CDD7CBA7D12}"/>
              </a:ext>
            </a:extLst>
          </p:cNvPr>
          <p:cNvSpPr/>
          <p:nvPr/>
        </p:nvSpPr>
        <p:spPr bwMode="auto">
          <a:xfrm>
            <a:off x="2167542" y="5603661"/>
            <a:ext cx="389957" cy="168536"/>
          </a:xfrm>
          <a:prstGeom prst="rightArrow">
            <a:avLst/>
          </a:prstGeom>
          <a:solidFill>
            <a:srgbClr val="0671BA"/>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endParaRPr lang="zh-CN" altLang="en-US" sz="1350">
              <a:latin typeface="黑体" pitchFamily="2" charset="-122"/>
              <a:ea typeface="黑体" pitchFamily="2" charset="-122"/>
            </a:endParaRPr>
          </a:p>
        </p:txBody>
      </p:sp>
      <p:sp>
        <p:nvSpPr>
          <p:cNvPr id="21" name="箭头: 右 20">
            <a:extLst>
              <a:ext uri="{FF2B5EF4-FFF2-40B4-BE49-F238E27FC236}">
                <a16:creationId xmlns:a16="http://schemas.microsoft.com/office/drawing/2014/main" id="{2B21F052-63CC-40FA-BB98-63AFFC5811FE}"/>
              </a:ext>
            </a:extLst>
          </p:cNvPr>
          <p:cNvSpPr/>
          <p:nvPr/>
        </p:nvSpPr>
        <p:spPr bwMode="auto">
          <a:xfrm>
            <a:off x="4419810" y="5558365"/>
            <a:ext cx="393871" cy="152321"/>
          </a:xfrm>
          <a:prstGeom prst="rightArrow">
            <a:avLst/>
          </a:prstGeom>
          <a:solidFill>
            <a:srgbClr val="0671BA"/>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endParaRPr lang="zh-CN" altLang="en-US" sz="1350">
              <a:latin typeface="黑体" pitchFamily="2" charset="-122"/>
              <a:ea typeface="黑体" pitchFamily="2" charset="-122"/>
            </a:endParaRPr>
          </a:p>
        </p:txBody>
      </p:sp>
      <p:sp>
        <p:nvSpPr>
          <p:cNvPr id="26" name="文本框 25">
            <a:extLst>
              <a:ext uri="{FF2B5EF4-FFF2-40B4-BE49-F238E27FC236}">
                <a16:creationId xmlns:a16="http://schemas.microsoft.com/office/drawing/2014/main" id="{63B35A99-9FEF-4577-ACC4-80D5CB587644}"/>
              </a:ext>
            </a:extLst>
          </p:cNvPr>
          <p:cNvSpPr txBox="1"/>
          <p:nvPr/>
        </p:nvSpPr>
        <p:spPr>
          <a:xfrm>
            <a:off x="244633" y="892036"/>
            <a:ext cx="2483558" cy="396583"/>
          </a:xfrm>
          <a:prstGeom prst="rect">
            <a:avLst/>
          </a:prstGeom>
          <a:noFill/>
        </p:spPr>
        <p:txBody>
          <a:bodyPr wrap="square" rtlCol="0">
            <a:spAutoFit/>
          </a:bodyPr>
          <a:lstStyle/>
          <a:p>
            <a:pPr lvl="0">
              <a:lnSpc>
                <a:spcPct val="120000"/>
              </a:lnSpc>
              <a:defRPr/>
            </a:pPr>
            <a:r>
              <a:rPr lang="zh-CN" altLang="en-US" b="1" dirty="0">
                <a:solidFill>
                  <a:srgbClr val="173A5A"/>
                </a:solidFill>
                <a:latin typeface="微软雅黑" panose="020B0503020204020204" pitchFamily="34" charset="-122"/>
                <a:ea typeface="微软雅黑" panose="020B0503020204020204" pitchFamily="34" charset="-122"/>
              </a:rPr>
              <a:t>设计思路：</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D26EFE9-9566-4FA3-AA0E-CC38A94CC4CD}"/>
              </a:ext>
            </a:extLst>
          </p:cNvPr>
          <p:cNvSpPr txBox="1"/>
          <p:nvPr/>
        </p:nvSpPr>
        <p:spPr>
          <a:xfrm>
            <a:off x="1413529" y="837148"/>
            <a:ext cx="9468835" cy="658257"/>
          </a:xfrm>
          <a:prstGeom prst="rect">
            <a:avLst/>
          </a:prstGeom>
          <a:noFill/>
        </p:spPr>
        <p:txBody>
          <a:bodyPr wrap="square" rtlCol="0">
            <a:spAutoFit/>
          </a:bodyPr>
          <a:lstStyle/>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构建</a:t>
            </a:r>
            <a:r>
              <a:rPr lang="zh-CN" altLang="en-US" sz="1600" b="1" dirty="0">
                <a:solidFill>
                  <a:srgbClr val="173A5A"/>
                </a:solidFill>
                <a:latin typeface="微软雅黑" panose="020B0503020204020204" pitchFamily="34" charset="-122"/>
                <a:ea typeface="微软雅黑" panose="020B0503020204020204" pitchFamily="34" charset="-122"/>
              </a:rPr>
              <a:t>有标签和无标签数据流调度集</a:t>
            </a:r>
            <a:r>
              <a:rPr lang="zh-CN" altLang="en-US" sz="1600" dirty="0">
                <a:solidFill>
                  <a:srgbClr val="173A5A"/>
                </a:solidFill>
                <a:latin typeface="微软雅黑" panose="020B0503020204020204" pitchFamily="34" charset="-122"/>
                <a:ea typeface="微软雅黑" panose="020B0503020204020204" pitchFamily="34" charset="-122"/>
              </a:rPr>
              <a:t>，通过</a:t>
            </a:r>
            <a:r>
              <a:rPr lang="zh-CN" altLang="en-US" sz="1600" b="1" dirty="0">
                <a:solidFill>
                  <a:srgbClr val="173A5A"/>
                </a:solidFill>
                <a:latin typeface="微软雅黑" panose="020B0503020204020204" pitchFamily="34" charset="-122"/>
                <a:ea typeface="微软雅黑" panose="020B0503020204020204" pitchFamily="34" charset="-122"/>
              </a:rPr>
              <a:t>半监督学习模型</a:t>
            </a:r>
            <a:r>
              <a:rPr lang="zh-CN" altLang="en-US" sz="1600" dirty="0">
                <a:solidFill>
                  <a:srgbClr val="173A5A"/>
                </a:solidFill>
                <a:latin typeface="微软雅黑" panose="020B0503020204020204" pitchFamily="34" charset="-122"/>
                <a:ea typeface="微软雅黑" panose="020B0503020204020204" pitchFamily="34" charset="-122"/>
              </a:rPr>
              <a:t>训练得到数据驱动的流间冲突指标，基于调度领域先验知识形成组合冲突指标和流间冲突图，提出</a:t>
            </a:r>
            <a:r>
              <a:rPr lang="zh-CN" altLang="en-US" sz="1600" b="1" dirty="0">
                <a:solidFill>
                  <a:srgbClr val="173A5A"/>
                </a:solidFill>
                <a:latin typeface="微软雅黑" panose="020B0503020204020204" pitchFamily="34" charset="-122"/>
                <a:ea typeface="微软雅黑" panose="020B0503020204020204" pitchFamily="34" charset="-122"/>
              </a:rPr>
              <a:t>基于图聚类和迭代调度算法</a:t>
            </a:r>
            <a:r>
              <a:rPr lang="zh-CN" altLang="en-US" sz="1600" dirty="0">
                <a:solidFill>
                  <a:srgbClr val="173A5A"/>
                </a:solidFill>
                <a:latin typeface="微软雅黑" panose="020B0503020204020204" pitchFamily="34" charset="-122"/>
                <a:ea typeface="微软雅黑" panose="020B0503020204020204" pitchFamily="34" charset="-122"/>
              </a:rPr>
              <a:t>得到分组调度方案</a:t>
            </a:r>
            <a:endParaRPr lang="en-US" altLang="zh-CN" sz="1600" dirty="0">
              <a:solidFill>
                <a:srgbClr val="173A5A"/>
              </a:solidFill>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CD09B4D3-BDBB-4EA5-A20D-5CA8726500EC}"/>
              </a:ext>
            </a:extLst>
          </p:cNvPr>
          <p:cNvPicPr>
            <a:picLocks noChangeAspect="1"/>
          </p:cNvPicPr>
          <p:nvPr/>
        </p:nvPicPr>
        <p:blipFill>
          <a:blip r:embed="rId2"/>
          <a:stretch>
            <a:fillRect/>
          </a:stretch>
        </p:blipFill>
        <p:spPr>
          <a:xfrm>
            <a:off x="8416956" y="2178763"/>
            <a:ext cx="3218549" cy="852385"/>
          </a:xfrm>
          <a:prstGeom prst="rect">
            <a:avLst/>
          </a:prstGeom>
        </p:spPr>
      </p:pic>
      <p:pic>
        <p:nvPicPr>
          <p:cNvPr id="36" name="图片 35">
            <a:extLst>
              <a:ext uri="{FF2B5EF4-FFF2-40B4-BE49-F238E27FC236}">
                <a16:creationId xmlns:a16="http://schemas.microsoft.com/office/drawing/2014/main" id="{3B52613C-89CC-49DF-B080-D6BA80CE0BE9}"/>
              </a:ext>
            </a:extLst>
          </p:cNvPr>
          <p:cNvPicPr>
            <a:picLocks noChangeAspect="1"/>
          </p:cNvPicPr>
          <p:nvPr/>
        </p:nvPicPr>
        <p:blipFill>
          <a:blip r:embed="rId3"/>
          <a:stretch>
            <a:fillRect/>
          </a:stretch>
        </p:blipFill>
        <p:spPr>
          <a:xfrm>
            <a:off x="8285860" y="3531685"/>
            <a:ext cx="3368534" cy="1754821"/>
          </a:xfrm>
          <a:prstGeom prst="rect">
            <a:avLst/>
          </a:prstGeom>
        </p:spPr>
      </p:pic>
      <p:sp>
        <p:nvSpPr>
          <p:cNvPr id="37" name="文本框 36">
            <a:extLst>
              <a:ext uri="{FF2B5EF4-FFF2-40B4-BE49-F238E27FC236}">
                <a16:creationId xmlns:a16="http://schemas.microsoft.com/office/drawing/2014/main" id="{DA6CE582-5F95-4468-B6D5-ED4A69C3DAD2}"/>
              </a:ext>
            </a:extLst>
          </p:cNvPr>
          <p:cNvSpPr txBox="1"/>
          <p:nvPr/>
        </p:nvSpPr>
        <p:spPr>
          <a:xfrm>
            <a:off x="8759260" y="1726927"/>
            <a:ext cx="2404051" cy="397801"/>
          </a:xfrm>
          <a:prstGeom prst="rect">
            <a:avLst/>
          </a:prstGeom>
          <a:noFill/>
        </p:spPr>
        <p:txBody>
          <a:bodyPr wrap="square" rtlCol="0">
            <a:spAutoFit/>
          </a:bodyPr>
          <a:lstStyle/>
          <a:p>
            <a:pPr algn="l">
              <a:lnSpc>
                <a:spcPct val="150000"/>
              </a:lnSpc>
            </a:pPr>
            <a:r>
              <a:rPr lang="zh-CN" altLang="en-US" sz="1500" b="1" dirty="0">
                <a:solidFill>
                  <a:srgbClr val="044875"/>
                </a:solidFill>
                <a:latin typeface="微软雅黑" panose="020B0503020204020204" pitchFamily="34" charset="-122"/>
                <a:ea typeface="微软雅黑" panose="020B0503020204020204" pitchFamily="34" charset="-122"/>
              </a:rPr>
              <a:t>稀疏编码器（无监督学习</a:t>
            </a:r>
            <a:r>
              <a:rPr lang="zh-CN" altLang="en-US" sz="1500" b="1" dirty="0">
                <a:solidFill>
                  <a:srgbClr val="000066"/>
                </a:solidFill>
                <a:latin typeface="微软雅黑" panose="020B0503020204020204" pitchFamily="34" charset="-122"/>
                <a:ea typeface="微软雅黑" panose="020B0503020204020204" pitchFamily="34" charset="-122"/>
              </a:rPr>
              <a:t>）</a:t>
            </a:r>
          </a:p>
        </p:txBody>
      </p:sp>
      <p:sp>
        <p:nvSpPr>
          <p:cNvPr id="38" name="圆角矩形 6">
            <a:extLst>
              <a:ext uri="{FF2B5EF4-FFF2-40B4-BE49-F238E27FC236}">
                <a16:creationId xmlns:a16="http://schemas.microsoft.com/office/drawing/2014/main" id="{5425C81F-3150-444B-BE8E-8633AA6A7C2E}"/>
              </a:ext>
            </a:extLst>
          </p:cNvPr>
          <p:cNvSpPr/>
          <p:nvPr/>
        </p:nvSpPr>
        <p:spPr bwMode="auto">
          <a:xfrm>
            <a:off x="8220484" y="1706278"/>
            <a:ext cx="3499288" cy="3668953"/>
          </a:xfrm>
          <a:prstGeom prst="roundRect">
            <a:avLst>
              <a:gd name="adj" fmla="val 4416"/>
            </a:avLst>
          </a:prstGeom>
          <a:noFill/>
          <a:ln w="28575" cap="flat" cmpd="sng" algn="ctr">
            <a:solidFill>
              <a:srgbClr val="DDD6E5"/>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p:txBody>
      </p:sp>
      <p:sp>
        <p:nvSpPr>
          <p:cNvPr id="39" name="文本框 38">
            <a:extLst>
              <a:ext uri="{FF2B5EF4-FFF2-40B4-BE49-F238E27FC236}">
                <a16:creationId xmlns:a16="http://schemas.microsoft.com/office/drawing/2014/main" id="{49F7F41F-3361-4EA4-A999-4E728E8AA099}"/>
              </a:ext>
            </a:extLst>
          </p:cNvPr>
          <p:cNvSpPr txBox="1"/>
          <p:nvPr/>
        </p:nvSpPr>
        <p:spPr>
          <a:xfrm>
            <a:off x="8543334" y="3051025"/>
            <a:ext cx="2853587" cy="397801"/>
          </a:xfrm>
          <a:prstGeom prst="rect">
            <a:avLst/>
          </a:prstGeom>
          <a:noFill/>
        </p:spPr>
        <p:txBody>
          <a:bodyPr wrap="square" rtlCol="0">
            <a:spAutoFit/>
          </a:bodyPr>
          <a:lstStyle/>
          <a:p>
            <a:pPr>
              <a:lnSpc>
                <a:spcPct val="150000"/>
              </a:lnSpc>
            </a:pPr>
            <a:r>
              <a:rPr lang="zh-CN" altLang="en-US" sz="1500" b="1" dirty="0">
                <a:solidFill>
                  <a:srgbClr val="044875"/>
                </a:solidFill>
                <a:latin typeface="微软雅黑" panose="020B0503020204020204" pitchFamily="34" charset="-122"/>
                <a:ea typeface="微软雅黑" panose="020B0503020204020204" pitchFamily="34" charset="-122"/>
              </a:rPr>
              <a:t>朴素贝叶斯分类器（有监督微调）</a:t>
            </a:r>
          </a:p>
        </p:txBody>
      </p:sp>
      <p:sp>
        <p:nvSpPr>
          <p:cNvPr id="40" name="文本框 39">
            <a:extLst>
              <a:ext uri="{FF2B5EF4-FFF2-40B4-BE49-F238E27FC236}">
                <a16:creationId xmlns:a16="http://schemas.microsoft.com/office/drawing/2014/main" id="{4C729BB3-5552-4544-9921-08C7DA9B38F9}"/>
              </a:ext>
            </a:extLst>
          </p:cNvPr>
          <p:cNvSpPr txBox="1"/>
          <p:nvPr/>
        </p:nvSpPr>
        <p:spPr>
          <a:xfrm>
            <a:off x="9080691" y="5428552"/>
            <a:ext cx="2450370" cy="418191"/>
          </a:xfrm>
          <a:prstGeom prst="rect">
            <a:avLst/>
          </a:prstGeom>
          <a:noFill/>
        </p:spPr>
        <p:txBody>
          <a:bodyPr wrap="square" rtlCol="0">
            <a:spAutoFit/>
          </a:bodyPr>
          <a:lstStyle/>
          <a:p>
            <a:pPr>
              <a:lnSpc>
                <a:spcPct val="150000"/>
              </a:lnSpc>
            </a:pPr>
            <a:r>
              <a:rPr lang="zh-CN" altLang="en-US" sz="1600" b="1" dirty="0">
                <a:solidFill>
                  <a:srgbClr val="044875"/>
                </a:solidFill>
                <a:latin typeface="微软雅黑" panose="020B0503020204020204" pitchFamily="34" charset="-122"/>
                <a:ea typeface="微软雅黑" panose="020B0503020204020204" pitchFamily="34" charset="-122"/>
              </a:rPr>
              <a:t>半监督学习模型</a:t>
            </a:r>
          </a:p>
        </p:txBody>
      </p:sp>
      <p:pic>
        <p:nvPicPr>
          <p:cNvPr id="22" name="图片 21">
            <a:extLst>
              <a:ext uri="{FF2B5EF4-FFF2-40B4-BE49-F238E27FC236}">
                <a16:creationId xmlns:a16="http://schemas.microsoft.com/office/drawing/2014/main" id="{26435224-0274-45FD-BCA2-BF50A232AD35}"/>
              </a:ext>
            </a:extLst>
          </p:cNvPr>
          <p:cNvPicPr>
            <a:picLocks noChangeAspect="1"/>
          </p:cNvPicPr>
          <p:nvPr/>
        </p:nvPicPr>
        <p:blipFill>
          <a:blip r:embed="rId4"/>
          <a:stretch>
            <a:fillRect/>
          </a:stretch>
        </p:blipFill>
        <p:spPr>
          <a:xfrm>
            <a:off x="272981" y="1771311"/>
            <a:ext cx="7339981" cy="3334520"/>
          </a:xfrm>
          <a:prstGeom prst="rect">
            <a:avLst/>
          </a:prstGeom>
        </p:spPr>
      </p:pic>
      <p:sp>
        <p:nvSpPr>
          <p:cNvPr id="41" name="文本框 40">
            <a:extLst>
              <a:ext uri="{FF2B5EF4-FFF2-40B4-BE49-F238E27FC236}">
                <a16:creationId xmlns:a16="http://schemas.microsoft.com/office/drawing/2014/main" id="{65848A9F-C0A0-481D-B1F7-AD3787482496}"/>
              </a:ext>
            </a:extLst>
          </p:cNvPr>
          <p:cNvSpPr txBox="1"/>
          <p:nvPr/>
        </p:nvSpPr>
        <p:spPr>
          <a:xfrm>
            <a:off x="5662338" y="3193131"/>
            <a:ext cx="2016000" cy="338554"/>
          </a:xfrm>
          <a:prstGeom prst="rect">
            <a:avLst/>
          </a:prstGeom>
          <a:noFill/>
        </p:spPr>
        <p:txBody>
          <a:bodyPr wrap="square">
            <a:spAutoFit/>
          </a:bodyPr>
          <a:lstStyle/>
          <a:p>
            <a:pPr algn="ctr" defTabSz="457200">
              <a:defRPr/>
            </a:pPr>
            <a:r>
              <a:rPr lang="zh-CN" altLang="en-US" sz="1600" b="1" kern="0" dirty="0">
                <a:solidFill>
                  <a:srgbClr val="044875"/>
                </a:solidFill>
                <a:latin typeface="微软雅黑" panose="020B0503020204020204" pitchFamily="34" charset="-122"/>
                <a:ea typeface="微软雅黑" panose="020B0503020204020204" pitchFamily="34" charset="-122"/>
              </a:rPr>
              <a:t>迭代调度</a:t>
            </a:r>
          </a:p>
        </p:txBody>
      </p:sp>
    </p:spTree>
    <p:extLst>
      <p:ext uri="{BB962C8B-B14F-4D97-AF65-F5344CB8AC3E}">
        <p14:creationId xmlns:p14="http://schemas.microsoft.com/office/powerpoint/2010/main" val="1554006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023242" cy="598488"/>
          </a:xfrm>
        </p:spPr>
        <p:txBody>
          <a:bodyPr/>
          <a:lstStyle/>
          <a:p>
            <a:r>
              <a:rPr lang="zh-CN" altLang="en-US" dirty="0"/>
              <a:t>研究内容二：</a:t>
            </a:r>
            <a:r>
              <a:rPr lang="zh-CN" altLang="en-US" sz="2400" dirty="0"/>
              <a:t>基于半监督学习的时间敏感网络快速调度方法</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AutoShape 6">
            <a:extLst>
              <a:ext uri="{FF2B5EF4-FFF2-40B4-BE49-F238E27FC236}">
                <a16:creationId xmlns:a16="http://schemas.microsoft.com/office/drawing/2014/main" id="{250ECB3C-09B4-46AC-8EED-708CD26840A6}"/>
              </a:ext>
            </a:extLst>
          </p:cNvPr>
          <p:cNvSpPr>
            <a:spLocks noChangeArrowheads="1"/>
          </p:cNvSpPr>
          <p:nvPr/>
        </p:nvSpPr>
        <p:spPr bwMode="ltGray">
          <a:xfrm>
            <a:off x="2929855" y="3663279"/>
            <a:ext cx="1925186" cy="421374"/>
          </a:xfrm>
          <a:prstGeom prst="roundRect">
            <a:avLst>
              <a:gd name="adj" fmla="val 50000"/>
            </a:avLst>
          </a:prstGeom>
          <a:solidFill>
            <a:srgbClr val="044875"/>
          </a:solidFill>
          <a:ln w="9525" cap="flat" cmpd="sng" algn="ctr">
            <a:solidFill>
              <a:srgbClr val="4F81BD">
                <a:shade val="95000"/>
                <a:satMod val="105000"/>
              </a:srgbClr>
            </a:solidFill>
            <a:prstDash val="solid"/>
            <a:headEnd/>
            <a:tailEnd/>
          </a:ln>
          <a:effectLst>
            <a:outerShdw blurRad="50800" dist="38100" dir="2700000" algn="tl" rotWithShape="0">
              <a:prstClr val="black">
                <a:alpha val="40000"/>
              </a:prstClr>
            </a:outerShdw>
          </a:effectLst>
        </p:spPr>
        <p:txBody>
          <a:bodyPr vert="horz" wrap="none" anchor="ctr"/>
          <a:lstStyle/>
          <a:p>
            <a:pPr algn="ctr" fontAlgn="base">
              <a:spcBef>
                <a:spcPct val="0"/>
              </a:spcBef>
              <a:spcAft>
                <a:spcPct val="0"/>
              </a:spcAft>
              <a:defRPr/>
            </a:pPr>
            <a:r>
              <a:rPr lang="zh-CN" altLang="en-US" b="1" dirty="0">
                <a:solidFill>
                  <a:srgbClr val="FFFFFF"/>
                </a:solidFill>
                <a:latin typeface="微软雅黑" panose="020B0503020204020204" pitchFamily="34" charset="-122"/>
                <a:ea typeface="微软雅黑" panose="020B0503020204020204" pitchFamily="34" charset="-122"/>
              </a:rPr>
              <a:t>可调度性能评估</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73D23AA-7B37-4D50-98D6-0019EBBCBB29}"/>
              </a:ext>
            </a:extLst>
          </p:cNvPr>
          <p:cNvSpPr txBox="1"/>
          <p:nvPr/>
        </p:nvSpPr>
        <p:spPr>
          <a:xfrm>
            <a:off x="485269" y="1400243"/>
            <a:ext cx="2979819" cy="369332"/>
          </a:xfrm>
          <a:prstGeom prst="rect">
            <a:avLst/>
          </a:prstGeom>
          <a:noFill/>
        </p:spPr>
        <p:txBody>
          <a:bodyPr wrap="square">
            <a:spAutoFit/>
          </a:bodyPr>
          <a:lstStyle/>
          <a:p>
            <a:pPr algn="ctr" defTabSz="457200">
              <a:defRPr/>
            </a:pPr>
            <a:r>
              <a:rPr lang="zh-CN" altLang="en-US" b="1" kern="0" dirty="0">
                <a:solidFill>
                  <a:srgbClr val="173A5A"/>
                </a:solidFill>
                <a:latin typeface="微软雅黑" panose="020B0503020204020204" pitchFamily="34" charset="-122"/>
                <a:ea typeface="微软雅黑" panose="020B0503020204020204" pitchFamily="34" charset="-122"/>
              </a:rPr>
              <a:t>不同分组大小</a:t>
            </a:r>
          </a:p>
        </p:txBody>
      </p:sp>
      <p:sp>
        <p:nvSpPr>
          <p:cNvPr id="24" name="圆角矩形 2">
            <a:extLst>
              <a:ext uri="{FF2B5EF4-FFF2-40B4-BE49-F238E27FC236}">
                <a16:creationId xmlns:a16="http://schemas.microsoft.com/office/drawing/2014/main" id="{339197BB-332A-4416-A5C1-9CCAE41A974E}"/>
              </a:ext>
            </a:extLst>
          </p:cNvPr>
          <p:cNvSpPr/>
          <p:nvPr/>
        </p:nvSpPr>
        <p:spPr>
          <a:xfrm>
            <a:off x="1723258" y="5967534"/>
            <a:ext cx="8216029" cy="568468"/>
          </a:xfrm>
          <a:prstGeom prst="rect">
            <a:avLst/>
          </a:prstGeom>
          <a:solidFill>
            <a:schemeClr val="bg1"/>
          </a:solidFill>
          <a:ln w="12700">
            <a:solidFill>
              <a:schemeClr val="tx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120000"/>
              </a:lnSpc>
              <a:defRPr/>
            </a:pPr>
            <a:r>
              <a:rPr lang="zh-CN" altLang="en-US" b="1" dirty="0">
                <a:solidFill>
                  <a:srgbClr val="173A5A"/>
                </a:solidFill>
                <a:latin typeface="Times New Roman" panose="02020603050405020304"/>
                <a:ea typeface="微软雅黑" panose="020B0503020204020204" pitchFamily="34" charset="-122"/>
              </a:rPr>
              <a:t>相比于已有调度方法，所提调度方法具备</a:t>
            </a:r>
            <a:r>
              <a:rPr lang="zh-CN" altLang="en-US" b="1" dirty="0">
                <a:solidFill>
                  <a:srgbClr val="C00000"/>
                </a:solidFill>
                <a:latin typeface="Times New Roman" panose="02020603050405020304"/>
                <a:ea typeface="微软雅黑" panose="020B0503020204020204" pitchFamily="34" charset="-122"/>
              </a:rPr>
              <a:t>更高的可调度性和可扩展性</a:t>
            </a:r>
          </a:p>
        </p:txBody>
      </p:sp>
      <p:pic>
        <p:nvPicPr>
          <p:cNvPr id="25" name="图片 24">
            <a:extLst>
              <a:ext uri="{FF2B5EF4-FFF2-40B4-BE49-F238E27FC236}">
                <a16:creationId xmlns:a16="http://schemas.microsoft.com/office/drawing/2014/main" id="{1DDE0444-2ABB-4145-AD65-3CC85EF86FC3}"/>
              </a:ext>
            </a:extLst>
          </p:cNvPr>
          <p:cNvPicPr>
            <a:picLocks noChangeAspect="1"/>
          </p:cNvPicPr>
          <p:nvPr/>
        </p:nvPicPr>
        <p:blipFill>
          <a:blip r:embed="rId2"/>
          <a:stretch>
            <a:fillRect/>
          </a:stretch>
        </p:blipFill>
        <p:spPr>
          <a:xfrm>
            <a:off x="413865" y="1861862"/>
            <a:ext cx="3111665" cy="1546681"/>
          </a:xfrm>
          <a:prstGeom prst="rect">
            <a:avLst/>
          </a:prstGeom>
        </p:spPr>
      </p:pic>
      <p:pic>
        <p:nvPicPr>
          <p:cNvPr id="28" name="图片 27">
            <a:extLst>
              <a:ext uri="{FF2B5EF4-FFF2-40B4-BE49-F238E27FC236}">
                <a16:creationId xmlns:a16="http://schemas.microsoft.com/office/drawing/2014/main" id="{7A97EDC8-73B5-4A4A-B958-DAF6B8429438}"/>
              </a:ext>
            </a:extLst>
          </p:cNvPr>
          <p:cNvPicPr>
            <a:picLocks noChangeAspect="1"/>
          </p:cNvPicPr>
          <p:nvPr/>
        </p:nvPicPr>
        <p:blipFill>
          <a:blip r:embed="rId3"/>
          <a:stretch>
            <a:fillRect/>
          </a:stretch>
        </p:blipFill>
        <p:spPr>
          <a:xfrm>
            <a:off x="3866020" y="4216904"/>
            <a:ext cx="3331604" cy="1549963"/>
          </a:xfrm>
          <a:prstGeom prst="rect">
            <a:avLst/>
          </a:prstGeom>
        </p:spPr>
      </p:pic>
      <p:pic>
        <p:nvPicPr>
          <p:cNvPr id="29" name="图片 28">
            <a:extLst>
              <a:ext uri="{FF2B5EF4-FFF2-40B4-BE49-F238E27FC236}">
                <a16:creationId xmlns:a16="http://schemas.microsoft.com/office/drawing/2014/main" id="{267C2D88-6007-4E5E-8060-375F7959966B}"/>
              </a:ext>
            </a:extLst>
          </p:cNvPr>
          <p:cNvPicPr>
            <a:picLocks noChangeAspect="1"/>
          </p:cNvPicPr>
          <p:nvPr/>
        </p:nvPicPr>
        <p:blipFill>
          <a:blip r:embed="rId4"/>
          <a:stretch>
            <a:fillRect/>
          </a:stretch>
        </p:blipFill>
        <p:spPr>
          <a:xfrm>
            <a:off x="413865" y="4234529"/>
            <a:ext cx="3111665" cy="1436623"/>
          </a:xfrm>
          <a:prstGeom prst="rect">
            <a:avLst/>
          </a:prstGeom>
        </p:spPr>
      </p:pic>
      <p:pic>
        <p:nvPicPr>
          <p:cNvPr id="30" name="图片 29">
            <a:extLst>
              <a:ext uri="{FF2B5EF4-FFF2-40B4-BE49-F238E27FC236}">
                <a16:creationId xmlns:a16="http://schemas.microsoft.com/office/drawing/2014/main" id="{9C9FAE24-C00F-47C1-830B-C05DAEE4660F}"/>
              </a:ext>
            </a:extLst>
          </p:cNvPr>
          <p:cNvPicPr>
            <a:picLocks noChangeAspect="1"/>
          </p:cNvPicPr>
          <p:nvPr/>
        </p:nvPicPr>
        <p:blipFill>
          <a:blip r:embed="rId5"/>
          <a:stretch>
            <a:fillRect/>
          </a:stretch>
        </p:blipFill>
        <p:spPr>
          <a:xfrm>
            <a:off x="3880298" y="1772715"/>
            <a:ext cx="3321490" cy="1646076"/>
          </a:xfrm>
          <a:prstGeom prst="rect">
            <a:avLst/>
          </a:prstGeom>
        </p:spPr>
      </p:pic>
      <p:pic>
        <p:nvPicPr>
          <p:cNvPr id="31" name="图片 30">
            <a:extLst>
              <a:ext uri="{FF2B5EF4-FFF2-40B4-BE49-F238E27FC236}">
                <a16:creationId xmlns:a16="http://schemas.microsoft.com/office/drawing/2014/main" id="{4EB99E57-4A78-43F3-B28F-DCB1B6B89609}"/>
              </a:ext>
            </a:extLst>
          </p:cNvPr>
          <p:cNvPicPr>
            <a:picLocks noChangeAspect="1"/>
          </p:cNvPicPr>
          <p:nvPr/>
        </p:nvPicPr>
        <p:blipFill>
          <a:blip r:embed="rId6"/>
          <a:stretch>
            <a:fillRect/>
          </a:stretch>
        </p:blipFill>
        <p:spPr>
          <a:xfrm>
            <a:off x="7400318" y="4130056"/>
            <a:ext cx="4407323" cy="1719720"/>
          </a:xfrm>
          <a:prstGeom prst="rect">
            <a:avLst/>
          </a:prstGeom>
        </p:spPr>
      </p:pic>
      <p:pic>
        <p:nvPicPr>
          <p:cNvPr id="32" name="图片 31">
            <a:extLst>
              <a:ext uri="{FF2B5EF4-FFF2-40B4-BE49-F238E27FC236}">
                <a16:creationId xmlns:a16="http://schemas.microsoft.com/office/drawing/2014/main" id="{F7CA436F-22FC-42A7-86DB-1C09C201B271}"/>
              </a:ext>
            </a:extLst>
          </p:cNvPr>
          <p:cNvPicPr>
            <a:picLocks noChangeAspect="1"/>
          </p:cNvPicPr>
          <p:nvPr/>
        </p:nvPicPr>
        <p:blipFill>
          <a:blip r:embed="rId7"/>
          <a:stretch>
            <a:fillRect/>
          </a:stretch>
        </p:blipFill>
        <p:spPr>
          <a:xfrm>
            <a:off x="7400319" y="1685244"/>
            <a:ext cx="4407323" cy="1758586"/>
          </a:xfrm>
          <a:prstGeom prst="rect">
            <a:avLst/>
          </a:prstGeom>
        </p:spPr>
      </p:pic>
      <p:sp>
        <p:nvSpPr>
          <p:cNvPr id="33" name="矩形 32">
            <a:extLst>
              <a:ext uri="{FF2B5EF4-FFF2-40B4-BE49-F238E27FC236}">
                <a16:creationId xmlns:a16="http://schemas.microsoft.com/office/drawing/2014/main" id="{9D1A4FC4-3E61-47E3-A877-3C294F061100}"/>
              </a:ext>
            </a:extLst>
          </p:cNvPr>
          <p:cNvSpPr/>
          <p:nvPr/>
        </p:nvSpPr>
        <p:spPr>
          <a:xfrm>
            <a:off x="2344544" y="830929"/>
            <a:ext cx="8896269" cy="400110"/>
          </a:xfrm>
          <a:prstGeom prst="rect">
            <a:avLst/>
          </a:prstGeom>
        </p:spPr>
        <p:txBody>
          <a:bodyPr wrap="square">
            <a:spAutoFit/>
          </a:bodyPr>
          <a:lstStyle/>
          <a:p>
            <a:r>
              <a:rPr lang="zh-CN" altLang="en-US" sz="2000" b="1" dirty="0">
                <a:solidFill>
                  <a:srgbClr val="173A5A"/>
                </a:solidFill>
                <a:latin typeface="微软雅黑" pitchFamily="34" charset="-122"/>
                <a:ea typeface="微软雅黑" pitchFamily="34" charset="-122"/>
              </a:rPr>
              <a:t>在多种数据集下对所提方法调度性能进行综合实验仿真验证</a:t>
            </a:r>
            <a:endParaRPr lang="zh-CN" altLang="en-US" sz="2000" dirty="0">
              <a:solidFill>
                <a:srgbClr val="173A5A"/>
              </a:solidFill>
            </a:endParaRPr>
          </a:p>
        </p:txBody>
      </p:sp>
      <p:sp>
        <p:nvSpPr>
          <p:cNvPr id="34" name="文本框 33">
            <a:extLst>
              <a:ext uri="{FF2B5EF4-FFF2-40B4-BE49-F238E27FC236}">
                <a16:creationId xmlns:a16="http://schemas.microsoft.com/office/drawing/2014/main" id="{49CE5ABD-E556-49F1-A287-7EC87E36B402}"/>
              </a:ext>
            </a:extLst>
          </p:cNvPr>
          <p:cNvSpPr txBox="1"/>
          <p:nvPr/>
        </p:nvSpPr>
        <p:spPr>
          <a:xfrm>
            <a:off x="4265542" y="1400243"/>
            <a:ext cx="3035511" cy="369332"/>
          </a:xfrm>
          <a:prstGeom prst="rect">
            <a:avLst/>
          </a:prstGeom>
          <a:noFill/>
        </p:spPr>
        <p:txBody>
          <a:bodyPr wrap="square">
            <a:spAutoFit/>
          </a:bodyPr>
          <a:lstStyle/>
          <a:p>
            <a:pPr algn="ctr" defTabSz="457200">
              <a:defRPr/>
            </a:pPr>
            <a:r>
              <a:rPr lang="zh-CN" altLang="en-US" b="1" kern="0" dirty="0">
                <a:solidFill>
                  <a:srgbClr val="173A5A"/>
                </a:solidFill>
                <a:latin typeface="微软雅黑" panose="020B0503020204020204" pitchFamily="34" charset="-122"/>
                <a:ea typeface="微软雅黑" panose="020B0503020204020204" pitchFamily="34" charset="-122"/>
              </a:rPr>
              <a:t>不同网络拓扑</a:t>
            </a:r>
          </a:p>
        </p:txBody>
      </p:sp>
      <p:sp>
        <p:nvSpPr>
          <p:cNvPr id="42" name="文本框 41">
            <a:extLst>
              <a:ext uri="{FF2B5EF4-FFF2-40B4-BE49-F238E27FC236}">
                <a16:creationId xmlns:a16="http://schemas.microsoft.com/office/drawing/2014/main" id="{18940D37-71C7-48AB-B33D-FB6E473C2DF0}"/>
              </a:ext>
            </a:extLst>
          </p:cNvPr>
          <p:cNvSpPr txBox="1"/>
          <p:nvPr/>
        </p:nvSpPr>
        <p:spPr>
          <a:xfrm>
            <a:off x="1125712" y="3718461"/>
            <a:ext cx="1804144" cy="369332"/>
          </a:xfrm>
          <a:prstGeom prst="rect">
            <a:avLst/>
          </a:prstGeom>
          <a:noFill/>
        </p:spPr>
        <p:txBody>
          <a:bodyPr wrap="square">
            <a:spAutoFit/>
          </a:bodyPr>
          <a:lstStyle/>
          <a:p>
            <a:r>
              <a:rPr lang="zh-CN" altLang="en-US" b="1" kern="0" dirty="0">
                <a:solidFill>
                  <a:srgbClr val="173A5A"/>
                </a:solidFill>
                <a:latin typeface="微软雅黑" panose="020B0503020204020204" pitchFamily="34" charset="-122"/>
                <a:ea typeface="微软雅黑" panose="020B0503020204020204" pitchFamily="34" charset="-122"/>
              </a:rPr>
              <a:t>不同权重参数</a:t>
            </a:r>
          </a:p>
        </p:txBody>
      </p:sp>
      <p:sp>
        <p:nvSpPr>
          <p:cNvPr id="43" name="文本框 42">
            <a:extLst>
              <a:ext uri="{FF2B5EF4-FFF2-40B4-BE49-F238E27FC236}">
                <a16:creationId xmlns:a16="http://schemas.microsoft.com/office/drawing/2014/main" id="{3D50B23D-8665-414F-9406-EB0296C8D5FB}"/>
              </a:ext>
            </a:extLst>
          </p:cNvPr>
          <p:cNvSpPr txBox="1"/>
          <p:nvPr/>
        </p:nvSpPr>
        <p:spPr>
          <a:xfrm>
            <a:off x="4921763" y="3715321"/>
            <a:ext cx="3211221" cy="369332"/>
          </a:xfrm>
          <a:prstGeom prst="rect">
            <a:avLst/>
          </a:prstGeom>
          <a:noFill/>
        </p:spPr>
        <p:txBody>
          <a:bodyPr wrap="square">
            <a:spAutoFit/>
          </a:bodyPr>
          <a:lstStyle/>
          <a:p>
            <a:r>
              <a:rPr lang="zh-CN" altLang="en-US" b="1" kern="0" dirty="0">
                <a:solidFill>
                  <a:srgbClr val="173A5A"/>
                </a:solidFill>
                <a:latin typeface="微软雅黑" panose="020B0503020204020204" pitchFamily="34" charset="-122"/>
                <a:ea typeface="微软雅黑" panose="020B0503020204020204" pitchFamily="34" charset="-122"/>
              </a:rPr>
              <a:t>不同数据集大小</a:t>
            </a:r>
          </a:p>
        </p:txBody>
      </p:sp>
      <p:sp>
        <p:nvSpPr>
          <p:cNvPr id="44" name="AutoShape 6">
            <a:extLst>
              <a:ext uri="{FF2B5EF4-FFF2-40B4-BE49-F238E27FC236}">
                <a16:creationId xmlns:a16="http://schemas.microsoft.com/office/drawing/2014/main" id="{ED7A817C-2A4E-4459-AECD-004907AD4823}"/>
              </a:ext>
            </a:extLst>
          </p:cNvPr>
          <p:cNvSpPr>
            <a:spLocks noChangeArrowheads="1"/>
          </p:cNvSpPr>
          <p:nvPr/>
        </p:nvSpPr>
        <p:spPr bwMode="ltGray">
          <a:xfrm>
            <a:off x="8418945" y="3659837"/>
            <a:ext cx="1925186" cy="421374"/>
          </a:xfrm>
          <a:prstGeom prst="roundRect">
            <a:avLst>
              <a:gd name="adj" fmla="val 50000"/>
            </a:avLst>
          </a:prstGeom>
          <a:solidFill>
            <a:srgbClr val="044875"/>
          </a:solidFill>
          <a:ln w="9525" cap="flat" cmpd="sng" algn="ctr">
            <a:solidFill>
              <a:srgbClr val="4F81BD">
                <a:shade val="95000"/>
                <a:satMod val="105000"/>
              </a:srgbClr>
            </a:solidFill>
            <a:prstDash val="solid"/>
            <a:headEnd/>
            <a:tailEnd/>
          </a:ln>
          <a:effectLst>
            <a:outerShdw blurRad="50800" dist="38100" dir="2700000" algn="tl" rotWithShape="0">
              <a:prstClr val="black">
                <a:alpha val="40000"/>
              </a:prstClr>
            </a:outerShdw>
          </a:effectLst>
        </p:spPr>
        <p:txBody>
          <a:bodyPr vert="horz" wrap="none" anchor="ctr"/>
          <a:lstStyle/>
          <a:p>
            <a:pPr algn="ctr" fontAlgn="base">
              <a:spcBef>
                <a:spcPct val="0"/>
              </a:spcBef>
              <a:spcAft>
                <a:spcPct val="0"/>
              </a:spcAft>
              <a:defRPr/>
            </a:pPr>
            <a:r>
              <a:rPr lang="zh-CN" altLang="en-US" b="1" dirty="0">
                <a:solidFill>
                  <a:srgbClr val="FFFFFF"/>
                </a:solidFill>
                <a:latin typeface="微软雅黑" panose="020B0503020204020204" pitchFamily="34" charset="-122"/>
                <a:ea typeface="微软雅黑" panose="020B0503020204020204" pitchFamily="34" charset="-122"/>
              </a:rPr>
              <a:t>可扩展性能评估</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4F34D5DC-6DDE-49F8-9F66-D8DC98FBD1A9}"/>
              </a:ext>
            </a:extLst>
          </p:cNvPr>
          <p:cNvSpPr txBox="1"/>
          <p:nvPr/>
        </p:nvSpPr>
        <p:spPr>
          <a:xfrm>
            <a:off x="7863783" y="1371755"/>
            <a:ext cx="3035511" cy="369332"/>
          </a:xfrm>
          <a:prstGeom prst="rect">
            <a:avLst/>
          </a:prstGeom>
          <a:noFill/>
        </p:spPr>
        <p:txBody>
          <a:bodyPr wrap="square">
            <a:spAutoFit/>
          </a:bodyPr>
          <a:lstStyle/>
          <a:p>
            <a:pPr indent="0" algn="ctr" defTabSz="457200">
              <a:buNone/>
              <a:defRPr/>
            </a:pPr>
            <a:r>
              <a:rPr lang="zh-CN" altLang="en-US" b="1" kern="0" dirty="0">
                <a:solidFill>
                  <a:srgbClr val="173A5A"/>
                </a:solidFill>
                <a:latin typeface="微软雅黑" panose="020B0503020204020204" pitchFamily="34" charset="-122"/>
                <a:ea typeface="微软雅黑" panose="020B0503020204020204" pitchFamily="34" charset="-122"/>
              </a:rPr>
              <a:t>运行时间趋势图</a:t>
            </a:r>
          </a:p>
        </p:txBody>
      </p:sp>
      <p:sp>
        <p:nvSpPr>
          <p:cNvPr id="46" name="文本框 45">
            <a:extLst>
              <a:ext uri="{FF2B5EF4-FFF2-40B4-BE49-F238E27FC236}">
                <a16:creationId xmlns:a16="http://schemas.microsoft.com/office/drawing/2014/main" id="{F8301940-C0D9-4B8A-8B91-05C925D16DA4}"/>
              </a:ext>
            </a:extLst>
          </p:cNvPr>
          <p:cNvSpPr txBox="1"/>
          <p:nvPr/>
        </p:nvSpPr>
        <p:spPr>
          <a:xfrm>
            <a:off x="8703910" y="2223126"/>
            <a:ext cx="1581621" cy="338554"/>
          </a:xfrm>
          <a:prstGeom prst="rect">
            <a:avLst/>
          </a:prstGeom>
          <a:noFill/>
        </p:spPr>
        <p:txBody>
          <a:bodyPr wrap="square">
            <a:spAutoFit/>
          </a:bodyPr>
          <a:lstStyle/>
          <a:p>
            <a:r>
              <a:rPr lang="zh-CN" altLang="en-US" sz="1600" b="1" kern="0" dirty="0">
                <a:solidFill>
                  <a:srgbClr val="173A5A"/>
                </a:solidFill>
                <a:latin typeface="微软雅黑" panose="020B0503020204020204" pitchFamily="34" charset="-122"/>
                <a:ea typeface="微软雅黑" panose="020B0503020204020204" pitchFamily="34" charset="-122"/>
              </a:rPr>
              <a:t>数据流数量</a:t>
            </a:r>
          </a:p>
        </p:txBody>
      </p:sp>
      <p:sp>
        <p:nvSpPr>
          <p:cNvPr id="47" name="文本框 46">
            <a:extLst>
              <a:ext uri="{FF2B5EF4-FFF2-40B4-BE49-F238E27FC236}">
                <a16:creationId xmlns:a16="http://schemas.microsoft.com/office/drawing/2014/main" id="{4FE43679-70F1-400A-9E45-DDE20C0CDCF6}"/>
              </a:ext>
            </a:extLst>
          </p:cNvPr>
          <p:cNvSpPr txBox="1"/>
          <p:nvPr/>
        </p:nvSpPr>
        <p:spPr>
          <a:xfrm>
            <a:off x="8703910" y="4658643"/>
            <a:ext cx="1581621" cy="338554"/>
          </a:xfrm>
          <a:prstGeom prst="rect">
            <a:avLst/>
          </a:prstGeom>
          <a:noFill/>
        </p:spPr>
        <p:txBody>
          <a:bodyPr wrap="square">
            <a:spAutoFit/>
          </a:bodyPr>
          <a:lstStyle/>
          <a:p>
            <a:r>
              <a:rPr lang="zh-CN" altLang="en-US" sz="1600" b="1" kern="0" dirty="0">
                <a:solidFill>
                  <a:srgbClr val="173A5A"/>
                </a:solidFill>
                <a:latin typeface="微软雅黑" panose="020B0503020204020204" pitchFamily="34" charset="-122"/>
                <a:ea typeface="微软雅黑" panose="020B0503020204020204" pitchFamily="34" charset="-122"/>
              </a:rPr>
              <a:t>交换机数量</a:t>
            </a:r>
          </a:p>
        </p:txBody>
      </p:sp>
    </p:spTree>
    <p:extLst>
      <p:ext uri="{BB962C8B-B14F-4D97-AF65-F5344CB8AC3E}">
        <p14:creationId xmlns:p14="http://schemas.microsoft.com/office/powerpoint/2010/main" val="246259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98E86F-055C-4D59-B054-2280FD6B2FA8}"/>
              </a:ext>
            </a:extLst>
          </p:cNvPr>
          <p:cNvSpPr>
            <a:spLocks noGrp="1"/>
          </p:cNvSpPr>
          <p:nvPr>
            <p:ph type="sldNum" sz="quarter" idx="10"/>
          </p:nvPr>
        </p:nvSpPr>
        <p:spPr/>
        <p:txBody>
          <a:bodyPr/>
          <a:lstStyle/>
          <a:p>
            <a:fld id="{6C53781C-E1F6-4315-A39D-61273F2E0596}" type="slidenum">
              <a:rPr lang="zh-CN" altLang="en-US" smtClean="0"/>
              <a:pPr/>
              <a:t>15</a:t>
            </a:fld>
            <a:endParaRPr lang="zh-CN" altLang="en-US" dirty="0"/>
          </a:p>
        </p:txBody>
      </p:sp>
      <p:sp>
        <p:nvSpPr>
          <p:cNvPr id="3" name="文本占位符 2">
            <a:extLst>
              <a:ext uri="{FF2B5EF4-FFF2-40B4-BE49-F238E27FC236}">
                <a16:creationId xmlns:a16="http://schemas.microsoft.com/office/drawing/2014/main" id="{BAC8A047-CB3A-4BEA-9269-20816CF1883D}"/>
              </a:ext>
            </a:extLst>
          </p:cNvPr>
          <p:cNvSpPr>
            <a:spLocks noGrp="1"/>
          </p:cNvSpPr>
          <p:nvPr>
            <p:ph type="body" sz="quarter" idx="14"/>
          </p:nvPr>
        </p:nvSpPr>
        <p:spPr>
          <a:xfrm>
            <a:off x="1075351" y="43657"/>
            <a:ext cx="9284500" cy="598488"/>
          </a:xfrm>
        </p:spPr>
        <p:txBody>
          <a:bodyPr/>
          <a:lstStyle/>
          <a:p>
            <a:r>
              <a:rPr lang="zh-CN" altLang="en-US" dirty="0"/>
              <a:t>研究内容三：</a:t>
            </a:r>
            <a:r>
              <a:rPr lang="zh-CN" altLang="en-US" sz="2400" dirty="0"/>
              <a:t>基于任务冲突度量的任务</a:t>
            </a:r>
            <a:r>
              <a:rPr lang="en-US" altLang="zh-CN" sz="2400" dirty="0"/>
              <a:t>-</a:t>
            </a:r>
            <a:r>
              <a:rPr lang="zh-CN" altLang="en-US" sz="2400" dirty="0"/>
              <a:t>网络高效调度机制</a:t>
            </a:r>
            <a:endParaRPr lang="zh-CN" altLang="en-US" dirty="0"/>
          </a:p>
        </p:txBody>
      </p:sp>
      <p:pic>
        <p:nvPicPr>
          <p:cNvPr id="8" name="图片 7">
            <a:extLst>
              <a:ext uri="{FF2B5EF4-FFF2-40B4-BE49-F238E27FC236}">
                <a16:creationId xmlns:a16="http://schemas.microsoft.com/office/drawing/2014/main" id="{94A144F8-2721-4E34-AE9C-EBD6D9C6EEE7}"/>
              </a:ext>
            </a:extLst>
          </p:cNvPr>
          <p:cNvPicPr>
            <a:picLocks noChangeAspect="1"/>
          </p:cNvPicPr>
          <p:nvPr/>
        </p:nvPicPr>
        <p:blipFill>
          <a:blip r:embed="rId2"/>
          <a:stretch>
            <a:fillRect/>
          </a:stretch>
        </p:blipFill>
        <p:spPr>
          <a:xfrm>
            <a:off x="476372" y="2450398"/>
            <a:ext cx="5480199" cy="2587665"/>
          </a:xfrm>
          <a:prstGeom prst="rect">
            <a:avLst/>
          </a:prstGeom>
        </p:spPr>
      </p:pic>
      <p:sp>
        <p:nvSpPr>
          <p:cNvPr id="9" name="文本框 8">
            <a:extLst>
              <a:ext uri="{FF2B5EF4-FFF2-40B4-BE49-F238E27FC236}">
                <a16:creationId xmlns:a16="http://schemas.microsoft.com/office/drawing/2014/main" id="{06ABD486-BAD7-49A2-ADF2-CDF479B0A928}"/>
              </a:ext>
            </a:extLst>
          </p:cNvPr>
          <p:cNvSpPr txBox="1"/>
          <p:nvPr/>
        </p:nvSpPr>
        <p:spPr>
          <a:xfrm>
            <a:off x="2311391" y="910604"/>
            <a:ext cx="8363126" cy="381258"/>
          </a:xfrm>
          <a:prstGeom prst="rect">
            <a:avLst/>
          </a:prstGeom>
          <a:noFill/>
        </p:spPr>
        <p:txBody>
          <a:bodyPr wrap="square" rtlCol="0">
            <a:spAutoFit/>
          </a:bodyPr>
          <a:lstStyle/>
          <a:p>
            <a:pPr algn="just">
              <a:lnSpc>
                <a:spcPct val="130000"/>
              </a:lnSpc>
              <a:defRPr/>
            </a:pPr>
            <a:r>
              <a:rPr lang="zh-CN" altLang="en-US" sz="1600" b="1" dirty="0">
                <a:solidFill>
                  <a:srgbClr val="173A5A"/>
                </a:solidFill>
                <a:latin typeface="微软雅黑" panose="020B0503020204020204" pitchFamily="34" charset="-122"/>
                <a:ea typeface="微软雅黑" panose="020B0503020204020204" pitchFamily="34" charset="-122"/>
              </a:rPr>
              <a:t>面向规模化工业时间敏感应用，提出基于任务冲突度量的任务</a:t>
            </a:r>
            <a:r>
              <a:rPr lang="en-US" altLang="zh-CN" sz="1600" b="1" dirty="0">
                <a:solidFill>
                  <a:srgbClr val="173A5A"/>
                </a:solidFill>
                <a:latin typeface="微软雅黑" panose="020B0503020204020204" pitchFamily="34" charset="-122"/>
                <a:ea typeface="微软雅黑" panose="020B0503020204020204" pitchFamily="34" charset="-122"/>
              </a:rPr>
              <a:t>-</a:t>
            </a:r>
            <a:r>
              <a:rPr lang="zh-CN" altLang="en-US" sz="1600" b="1" dirty="0">
                <a:solidFill>
                  <a:srgbClr val="173A5A"/>
                </a:solidFill>
                <a:latin typeface="微软雅黑" panose="020B0503020204020204" pitchFamily="34" charset="-122"/>
                <a:ea typeface="微软雅黑" panose="020B0503020204020204" pitchFamily="34" charset="-122"/>
              </a:rPr>
              <a:t>网络高效调度机制</a:t>
            </a:r>
          </a:p>
        </p:txBody>
      </p:sp>
      <p:sp>
        <p:nvSpPr>
          <p:cNvPr id="10" name="矩形: 圆角 9">
            <a:extLst>
              <a:ext uri="{FF2B5EF4-FFF2-40B4-BE49-F238E27FC236}">
                <a16:creationId xmlns:a16="http://schemas.microsoft.com/office/drawing/2014/main" id="{EA99B28E-A3F6-46A5-BE93-D3DDF6BD1965}"/>
              </a:ext>
            </a:extLst>
          </p:cNvPr>
          <p:cNvSpPr/>
          <p:nvPr/>
        </p:nvSpPr>
        <p:spPr>
          <a:xfrm>
            <a:off x="703181" y="893092"/>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sp>
        <p:nvSpPr>
          <p:cNvPr id="11" name="矩形: 圆角 10">
            <a:extLst>
              <a:ext uri="{FF2B5EF4-FFF2-40B4-BE49-F238E27FC236}">
                <a16:creationId xmlns:a16="http://schemas.microsoft.com/office/drawing/2014/main" id="{9A7B593F-2338-4F7F-B241-AC086C1589F0}"/>
              </a:ext>
            </a:extLst>
          </p:cNvPr>
          <p:cNvSpPr/>
          <p:nvPr/>
        </p:nvSpPr>
        <p:spPr>
          <a:xfrm>
            <a:off x="704089" y="1655753"/>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调度特点</a:t>
            </a:r>
          </a:p>
        </p:txBody>
      </p:sp>
      <p:sp>
        <p:nvSpPr>
          <p:cNvPr id="12" name="文本框 11">
            <a:extLst>
              <a:ext uri="{FF2B5EF4-FFF2-40B4-BE49-F238E27FC236}">
                <a16:creationId xmlns:a16="http://schemas.microsoft.com/office/drawing/2014/main" id="{453CCF95-CDDE-455A-A163-27BAB3559DD4}"/>
              </a:ext>
            </a:extLst>
          </p:cNvPr>
          <p:cNvSpPr txBox="1"/>
          <p:nvPr/>
        </p:nvSpPr>
        <p:spPr>
          <a:xfrm>
            <a:off x="7229874" y="1740452"/>
            <a:ext cx="233112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并行分组联合调度</a:t>
            </a:r>
          </a:p>
        </p:txBody>
      </p:sp>
      <p:sp>
        <p:nvSpPr>
          <p:cNvPr id="13" name="文本框 12">
            <a:extLst>
              <a:ext uri="{FF2B5EF4-FFF2-40B4-BE49-F238E27FC236}">
                <a16:creationId xmlns:a16="http://schemas.microsoft.com/office/drawing/2014/main" id="{26A2103E-CD31-4AD2-8066-CE0B74072EC3}"/>
              </a:ext>
            </a:extLst>
          </p:cNvPr>
          <p:cNvSpPr txBox="1"/>
          <p:nvPr/>
        </p:nvSpPr>
        <p:spPr>
          <a:xfrm>
            <a:off x="2379450" y="1744341"/>
            <a:ext cx="233112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任务</a:t>
            </a:r>
            <a:r>
              <a:rPr lang="en-US" altLang="zh-CN" sz="1600" b="1" dirty="0">
                <a:solidFill>
                  <a:srgbClr val="173A5A"/>
                </a:solidFill>
              </a:rPr>
              <a:t>-</a:t>
            </a:r>
            <a:r>
              <a:rPr lang="zh-CN" altLang="en-US" sz="1600" b="1" dirty="0">
                <a:solidFill>
                  <a:srgbClr val="173A5A"/>
                </a:solidFill>
              </a:rPr>
              <a:t>网络强耦合</a:t>
            </a:r>
          </a:p>
        </p:txBody>
      </p:sp>
      <p:sp>
        <p:nvSpPr>
          <p:cNvPr id="14" name="文本框 13">
            <a:extLst>
              <a:ext uri="{FF2B5EF4-FFF2-40B4-BE49-F238E27FC236}">
                <a16:creationId xmlns:a16="http://schemas.microsoft.com/office/drawing/2014/main" id="{08287A4B-7C78-48E0-A3F3-301404E577CB}"/>
              </a:ext>
            </a:extLst>
          </p:cNvPr>
          <p:cNvSpPr txBox="1"/>
          <p:nvPr/>
        </p:nvSpPr>
        <p:spPr>
          <a:xfrm>
            <a:off x="4768014" y="1740452"/>
            <a:ext cx="240442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任务冲突度量构建</a:t>
            </a:r>
          </a:p>
        </p:txBody>
      </p:sp>
      <p:pic>
        <p:nvPicPr>
          <p:cNvPr id="16" name="图片 15">
            <a:extLst>
              <a:ext uri="{FF2B5EF4-FFF2-40B4-BE49-F238E27FC236}">
                <a16:creationId xmlns:a16="http://schemas.microsoft.com/office/drawing/2014/main" id="{931EAA6E-1404-400F-8B38-18D21A706307}"/>
              </a:ext>
            </a:extLst>
          </p:cNvPr>
          <p:cNvPicPr>
            <a:picLocks noChangeAspect="1"/>
          </p:cNvPicPr>
          <p:nvPr/>
        </p:nvPicPr>
        <p:blipFill>
          <a:blip r:embed="rId3"/>
          <a:stretch>
            <a:fillRect/>
          </a:stretch>
        </p:blipFill>
        <p:spPr>
          <a:xfrm>
            <a:off x="6625552" y="2450398"/>
            <a:ext cx="4918327" cy="2241728"/>
          </a:xfrm>
          <a:prstGeom prst="rect">
            <a:avLst/>
          </a:prstGeom>
        </p:spPr>
      </p:pic>
      <p:sp>
        <p:nvSpPr>
          <p:cNvPr id="17" name="箭头: 下 16">
            <a:extLst>
              <a:ext uri="{FF2B5EF4-FFF2-40B4-BE49-F238E27FC236}">
                <a16:creationId xmlns:a16="http://schemas.microsoft.com/office/drawing/2014/main" id="{1652A5FC-F2F0-4634-8821-B5A9C9CC6B25}"/>
              </a:ext>
            </a:extLst>
          </p:cNvPr>
          <p:cNvSpPr/>
          <p:nvPr/>
        </p:nvSpPr>
        <p:spPr>
          <a:xfrm rot="16200000">
            <a:off x="6162686" y="3389768"/>
            <a:ext cx="256751" cy="452173"/>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86FCE08-1505-41E0-9A49-B6B866811851}"/>
              </a:ext>
            </a:extLst>
          </p:cNvPr>
          <p:cNvSpPr/>
          <p:nvPr/>
        </p:nvSpPr>
        <p:spPr>
          <a:xfrm>
            <a:off x="8184468" y="4579155"/>
            <a:ext cx="1800493" cy="458908"/>
          </a:xfrm>
          <a:prstGeom prst="rect">
            <a:avLst/>
          </a:prstGeom>
        </p:spPr>
        <p:txBody>
          <a:bodyPr wrap="none">
            <a:spAutoFit/>
          </a:bodyPr>
          <a:lstStyle/>
          <a:p>
            <a:pPr algn="ctr">
              <a:lnSpc>
                <a:spcPct val="150000"/>
              </a:lnSpc>
            </a:pPr>
            <a:r>
              <a:rPr lang="zh-CN" altLang="en-US" b="1" dirty="0">
                <a:solidFill>
                  <a:schemeClr val="accent3">
                    <a:lumMod val="75000"/>
                  </a:schemeClr>
                </a:solidFill>
                <a:latin typeface="+mj-ea"/>
                <a:ea typeface="+mj-ea"/>
              </a:rPr>
              <a:t>任务调度示意图</a:t>
            </a:r>
            <a:endParaRPr lang="en-US" altLang="zh-CN" b="1" baseline="30000" dirty="0">
              <a:solidFill>
                <a:schemeClr val="accent3">
                  <a:lumMod val="75000"/>
                </a:schemeClr>
              </a:solidFill>
              <a:latin typeface="+mj-ea"/>
              <a:ea typeface="+mj-ea"/>
            </a:endParaRPr>
          </a:p>
        </p:txBody>
      </p:sp>
      <p:sp>
        <p:nvSpPr>
          <p:cNvPr id="23" name="箭头: 下 22">
            <a:extLst>
              <a:ext uri="{FF2B5EF4-FFF2-40B4-BE49-F238E27FC236}">
                <a16:creationId xmlns:a16="http://schemas.microsoft.com/office/drawing/2014/main" id="{6866F871-DD1F-46E2-A937-19D1F9AF2632}"/>
              </a:ext>
            </a:extLst>
          </p:cNvPr>
          <p:cNvSpPr/>
          <p:nvPr/>
        </p:nvSpPr>
        <p:spPr>
          <a:xfrm rot="16200000">
            <a:off x="3784166" y="5399693"/>
            <a:ext cx="307777" cy="854704"/>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7031841-1B99-473B-A780-06D6361F29B2}"/>
              </a:ext>
            </a:extLst>
          </p:cNvPr>
          <p:cNvSpPr txBox="1"/>
          <p:nvPr/>
        </p:nvSpPr>
        <p:spPr>
          <a:xfrm>
            <a:off x="3343649" y="5351831"/>
            <a:ext cx="1734215" cy="307777"/>
          </a:xfrm>
          <a:prstGeom prst="rect">
            <a:avLst/>
          </a:prstGeom>
          <a:noFill/>
        </p:spPr>
        <p:txBody>
          <a:bodyPr wrap="square">
            <a:spAutoFit/>
          </a:bodyPr>
          <a:lstStyle/>
          <a:p>
            <a:r>
              <a:rPr lang="zh-CN" altLang="en-US" sz="1400" b="1" dirty="0">
                <a:solidFill>
                  <a:srgbClr val="44546A"/>
                </a:solidFill>
                <a:latin typeface="微软雅黑" panose="020B0503020204020204" pitchFamily="34" charset="-122"/>
                <a:ea typeface="微软雅黑" panose="020B0503020204020204" pitchFamily="34" charset="-122"/>
              </a:rPr>
              <a:t>数据流注入时间</a:t>
            </a:r>
            <a:endParaRPr lang="zh-CN" altLang="en-US" sz="1400" dirty="0"/>
          </a:p>
        </p:txBody>
      </p:sp>
      <p:graphicFrame>
        <p:nvGraphicFramePr>
          <p:cNvPr id="29" name="表格 2">
            <a:extLst>
              <a:ext uri="{FF2B5EF4-FFF2-40B4-BE49-F238E27FC236}">
                <a16:creationId xmlns:a16="http://schemas.microsoft.com/office/drawing/2014/main" id="{60FBD853-6690-4A06-87E7-59908DAB2A2F}"/>
              </a:ext>
            </a:extLst>
          </p:cNvPr>
          <p:cNvGraphicFramePr>
            <a:graphicFrameLocks noGrp="1"/>
          </p:cNvGraphicFramePr>
          <p:nvPr>
            <p:extLst>
              <p:ext uri="{D42A27DB-BD31-4B8C-83A1-F6EECF244321}">
                <p14:modId xmlns:p14="http://schemas.microsoft.com/office/powerpoint/2010/main" val="3034946911"/>
              </p:ext>
            </p:extLst>
          </p:nvPr>
        </p:nvGraphicFramePr>
        <p:xfrm>
          <a:off x="615548" y="5218383"/>
          <a:ext cx="2642093" cy="1208494"/>
        </p:xfrm>
        <a:graphic>
          <a:graphicData uri="http://schemas.openxmlformats.org/drawingml/2006/table">
            <a:tbl>
              <a:tblPr firstRow="1" bandRow="1">
                <a:tableStyleId>{21E4AEA4-8DFA-4A89-87EB-49C32662AFE0}</a:tableStyleId>
              </a:tblPr>
              <a:tblGrid>
                <a:gridCol w="2642093">
                  <a:extLst>
                    <a:ext uri="{9D8B030D-6E8A-4147-A177-3AD203B41FA5}">
                      <a16:colId xmlns:a16="http://schemas.microsoft.com/office/drawing/2014/main" val="3215312826"/>
                    </a:ext>
                  </a:extLst>
                </a:gridCol>
              </a:tblGrid>
              <a:tr h="431254">
                <a:tc>
                  <a:txBody>
                    <a:bodyPr/>
                    <a:lstStyle/>
                    <a:p>
                      <a:pPr algn="ctr"/>
                      <a:r>
                        <a:rPr lang="zh-CN" altLang="en-US" dirty="0"/>
                        <a:t>任务调度</a:t>
                      </a:r>
                    </a:p>
                  </a:txBody>
                  <a:tcPr/>
                </a:tc>
                <a:extLst>
                  <a:ext uri="{0D108BD9-81ED-4DB2-BD59-A6C34878D82A}">
                    <a16:rowId xmlns:a16="http://schemas.microsoft.com/office/drawing/2014/main" val="3548231607"/>
                  </a:ext>
                </a:extLst>
              </a:tr>
              <a:tr h="602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dirty="0">
                          <a:solidFill>
                            <a:srgbClr val="173A5A"/>
                          </a:solidFill>
                          <a:latin typeface="微软雅黑" panose="020B0503020204020204" pitchFamily="34" charset="-122"/>
                          <a:ea typeface="微软雅黑" panose="020B0503020204020204" pitchFamily="34" charset="-122"/>
                        </a:rPr>
                        <a:t>任务开始执行时间</a:t>
                      </a:r>
                      <a:endParaRPr lang="en-US" altLang="zh-CN" sz="1500" b="0" dirty="0">
                        <a:solidFill>
                          <a:srgbClr val="173A5A"/>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dirty="0">
                          <a:solidFill>
                            <a:srgbClr val="173A5A"/>
                          </a:solidFill>
                          <a:latin typeface="微软雅黑" panose="020B0503020204020204" pitchFamily="34" charset="-122"/>
                          <a:ea typeface="微软雅黑" panose="020B0503020204020204" pitchFamily="34" charset="-122"/>
                        </a:rPr>
                        <a:t>任务</a:t>
                      </a:r>
                      <a:r>
                        <a:rPr lang="en-US" altLang="zh-CN" sz="1500" b="0" dirty="0">
                          <a:solidFill>
                            <a:srgbClr val="173A5A"/>
                          </a:solidFill>
                          <a:latin typeface="微软雅黑" panose="020B0503020204020204" pitchFamily="34" charset="-122"/>
                          <a:ea typeface="微软雅黑" panose="020B0503020204020204" pitchFamily="34" charset="-122"/>
                        </a:rPr>
                        <a:t>-</a:t>
                      </a:r>
                      <a:r>
                        <a:rPr lang="zh-CN" altLang="en-US" sz="1500" b="0" dirty="0">
                          <a:solidFill>
                            <a:srgbClr val="173A5A"/>
                          </a:solidFill>
                          <a:latin typeface="微软雅黑" panose="020B0503020204020204" pitchFamily="34" charset="-122"/>
                          <a:ea typeface="微软雅黑" panose="020B0503020204020204" pitchFamily="34" charset="-122"/>
                        </a:rPr>
                        <a:t>终端部署映射</a:t>
                      </a:r>
                      <a:endParaRPr lang="en-US" altLang="zh-CN" sz="1500" b="0" dirty="0">
                        <a:solidFill>
                          <a:srgbClr val="173A5A"/>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dirty="0">
                          <a:solidFill>
                            <a:srgbClr val="173A5A"/>
                          </a:solidFill>
                          <a:latin typeface="微软雅黑" panose="020B0503020204020204" pitchFamily="34" charset="-122"/>
                          <a:ea typeface="微软雅黑" panose="020B0503020204020204" pitchFamily="34" charset="-122"/>
                        </a:rPr>
                        <a:t>处理能力分配</a:t>
                      </a:r>
                      <a:endParaRPr lang="en-US" altLang="zh-CN" sz="1500" b="0" dirty="0">
                        <a:solidFill>
                          <a:srgbClr val="173A5A"/>
                        </a:solidFill>
                        <a:latin typeface="微软雅黑" panose="020B0503020204020204" pitchFamily="34" charset="-122"/>
                        <a:ea typeface="微软雅黑" panose="020B0503020204020204" pitchFamily="34" charset="-122"/>
                      </a:endParaRPr>
                    </a:p>
                  </a:txBody>
                  <a:tcPr>
                    <a:solidFill>
                      <a:schemeClr val="bg1">
                        <a:lumMod val="95000"/>
                      </a:schemeClr>
                    </a:solidFill>
                  </a:tcPr>
                </a:tc>
                <a:extLst>
                  <a:ext uri="{0D108BD9-81ED-4DB2-BD59-A6C34878D82A}">
                    <a16:rowId xmlns:a16="http://schemas.microsoft.com/office/drawing/2014/main" val="2421517010"/>
                  </a:ext>
                </a:extLst>
              </a:tr>
            </a:tbl>
          </a:graphicData>
        </a:graphic>
      </p:graphicFrame>
      <p:graphicFrame>
        <p:nvGraphicFramePr>
          <p:cNvPr id="30" name="表格 2">
            <a:extLst>
              <a:ext uri="{FF2B5EF4-FFF2-40B4-BE49-F238E27FC236}">
                <a16:creationId xmlns:a16="http://schemas.microsoft.com/office/drawing/2014/main" id="{A28A5CC4-B308-4D6A-AF72-F6DAEA09DD7B}"/>
              </a:ext>
            </a:extLst>
          </p:cNvPr>
          <p:cNvGraphicFramePr>
            <a:graphicFrameLocks noGrp="1"/>
          </p:cNvGraphicFramePr>
          <p:nvPr>
            <p:extLst>
              <p:ext uri="{D42A27DB-BD31-4B8C-83A1-F6EECF244321}">
                <p14:modId xmlns:p14="http://schemas.microsoft.com/office/powerpoint/2010/main" val="2669232752"/>
              </p:ext>
            </p:extLst>
          </p:nvPr>
        </p:nvGraphicFramePr>
        <p:xfrm>
          <a:off x="4801769" y="5232795"/>
          <a:ext cx="2642093" cy="1033828"/>
        </p:xfrm>
        <a:graphic>
          <a:graphicData uri="http://schemas.openxmlformats.org/drawingml/2006/table">
            <a:tbl>
              <a:tblPr firstRow="1" bandRow="1">
                <a:tableStyleId>{21E4AEA4-8DFA-4A89-87EB-49C32662AFE0}</a:tableStyleId>
              </a:tblPr>
              <a:tblGrid>
                <a:gridCol w="2642093">
                  <a:extLst>
                    <a:ext uri="{9D8B030D-6E8A-4147-A177-3AD203B41FA5}">
                      <a16:colId xmlns:a16="http://schemas.microsoft.com/office/drawing/2014/main" val="3215312826"/>
                    </a:ext>
                  </a:extLst>
                </a:gridCol>
              </a:tblGrid>
              <a:tr h="431254">
                <a:tc>
                  <a:txBody>
                    <a:bodyPr/>
                    <a:lstStyle/>
                    <a:p>
                      <a:pPr algn="ctr"/>
                      <a:r>
                        <a:rPr lang="zh-CN" altLang="en-US" dirty="0"/>
                        <a:t>网络调度</a:t>
                      </a:r>
                    </a:p>
                  </a:txBody>
                  <a:tcPr/>
                </a:tc>
                <a:extLst>
                  <a:ext uri="{0D108BD9-81ED-4DB2-BD59-A6C34878D82A}">
                    <a16:rowId xmlns:a16="http://schemas.microsoft.com/office/drawing/2014/main" val="3548231607"/>
                  </a:ext>
                </a:extLst>
              </a:tr>
              <a:tr h="602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dirty="0">
                          <a:solidFill>
                            <a:srgbClr val="173A5A"/>
                          </a:solidFill>
                          <a:latin typeface="微软雅黑" panose="020B0503020204020204" pitchFamily="34" charset="-122"/>
                          <a:ea typeface="微软雅黑" panose="020B0503020204020204" pitchFamily="34" charset="-122"/>
                        </a:rPr>
                        <a:t>切换时隙设计</a:t>
                      </a:r>
                      <a:endParaRPr lang="en-US" altLang="zh-CN" sz="1500" b="0" dirty="0">
                        <a:solidFill>
                          <a:srgbClr val="173A5A"/>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dirty="0">
                          <a:solidFill>
                            <a:srgbClr val="173A5A"/>
                          </a:solidFill>
                          <a:latin typeface="微软雅黑" panose="020B0503020204020204" pitchFamily="34" charset="-122"/>
                          <a:ea typeface="微软雅黑" panose="020B0503020204020204" pitchFamily="34" charset="-122"/>
                        </a:rPr>
                        <a:t>门控列表设计</a:t>
                      </a:r>
                      <a:endParaRPr lang="en-US" altLang="zh-CN" sz="1500" b="0" dirty="0">
                        <a:solidFill>
                          <a:srgbClr val="173A5A"/>
                        </a:solidFill>
                        <a:latin typeface="微软雅黑" panose="020B0503020204020204" pitchFamily="34" charset="-122"/>
                        <a:ea typeface="微软雅黑" panose="020B0503020204020204" pitchFamily="34" charset="-122"/>
                      </a:endParaRPr>
                    </a:p>
                  </a:txBody>
                  <a:tcPr>
                    <a:solidFill>
                      <a:schemeClr val="bg1">
                        <a:lumMod val="95000"/>
                      </a:schemeClr>
                    </a:solidFill>
                  </a:tcPr>
                </a:tc>
                <a:extLst>
                  <a:ext uri="{0D108BD9-81ED-4DB2-BD59-A6C34878D82A}">
                    <a16:rowId xmlns:a16="http://schemas.microsoft.com/office/drawing/2014/main" val="2421517010"/>
                  </a:ext>
                </a:extLst>
              </a:tr>
            </a:tbl>
          </a:graphicData>
        </a:graphic>
      </p:graphicFrame>
      <p:sp>
        <p:nvSpPr>
          <p:cNvPr id="31" name="文本框 30">
            <a:extLst>
              <a:ext uri="{FF2B5EF4-FFF2-40B4-BE49-F238E27FC236}">
                <a16:creationId xmlns:a16="http://schemas.microsoft.com/office/drawing/2014/main" id="{28E39216-C6E0-49B0-82C7-E35868949FA1}"/>
              </a:ext>
            </a:extLst>
          </p:cNvPr>
          <p:cNvSpPr txBox="1"/>
          <p:nvPr/>
        </p:nvSpPr>
        <p:spPr>
          <a:xfrm>
            <a:off x="3363978" y="5994483"/>
            <a:ext cx="1734215" cy="307777"/>
          </a:xfrm>
          <a:prstGeom prst="rect">
            <a:avLst/>
          </a:prstGeom>
          <a:noFill/>
        </p:spPr>
        <p:txBody>
          <a:bodyPr wrap="square">
            <a:spAutoFit/>
          </a:bodyPr>
          <a:lstStyle/>
          <a:p>
            <a:r>
              <a:rPr lang="zh-CN" altLang="en-US" sz="1400" b="1" dirty="0">
                <a:solidFill>
                  <a:srgbClr val="44546A"/>
                </a:solidFill>
                <a:latin typeface="微软雅黑" panose="020B0503020204020204" pitchFamily="34" charset="-122"/>
                <a:ea typeface="微软雅黑" panose="020B0503020204020204" pitchFamily="34" charset="-122"/>
              </a:rPr>
              <a:t>通信路由选择</a:t>
            </a:r>
            <a:endParaRPr lang="zh-CN" altLang="en-US" sz="1400" dirty="0"/>
          </a:p>
        </p:txBody>
      </p:sp>
      <p:sp>
        <p:nvSpPr>
          <p:cNvPr id="34" name="箭头: 左右 33">
            <a:extLst>
              <a:ext uri="{FF2B5EF4-FFF2-40B4-BE49-F238E27FC236}">
                <a16:creationId xmlns:a16="http://schemas.microsoft.com/office/drawing/2014/main" id="{D2FE0B63-7187-498F-8B11-4123A2AC6A3E}"/>
              </a:ext>
            </a:extLst>
          </p:cNvPr>
          <p:cNvSpPr/>
          <p:nvPr/>
        </p:nvSpPr>
        <p:spPr>
          <a:xfrm>
            <a:off x="7906195" y="5684349"/>
            <a:ext cx="633046" cy="177506"/>
          </a:xfrm>
          <a:prstGeom prst="leftRightArrow">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C0706C8D-C8A9-4295-A171-DD56872D5550}"/>
              </a:ext>
            </a:extLst>
          </p:cNvPr>
          <p:cNvSpPr txBox="1"/>
          <p:nvPr/>
        </p:nvSpPr>
        <p:spPr>
          <a:xfrm>
            <a:off x="8901981" y="5551354"/>
            <a:ext cx="2244807" cy="369332"/>
          </a:xfrm>
          <a:prstGeom prst="rect">
            <a:avLst/>
          </a:prstGeom>
          <a:noFill/>
        </p:spPr>
        <p:txBody>
          <a:bodyPr wrap="square">
            <a:spAutoFit/>
          </a:bodyPr>
          <a:lstStyle/>
          <a:p>
            <a:r>
              <a:rPr lang="zh-CN" altLang="en-US" b="1" dirty="0">
                <a:solidFill>
                  <a:srgbClr val="C00000"/>
                </a:solidFill>
                <a:latin typeface="+mj-ea"/>
                <a:ea typeface="+mj-ea"/>
              </a:rPr>
              <a:t>任务</a:t>
            </a:r>
            <a:r>
              <a:rPr lang="en-US" altLang="zh-CN" b="1" dirty="0">
                <a:solidFill>
                  <a:srgbClr val="C00000"/>
                </a:solidFill>
                <a:latin typeface="+mj-ea"/>
                <a:ea typeface="+mj-ea"/>
              </a:rPr>
              <a:t>-</a:t>
            </a:r>
            <a:r>
              <a:rPr lang="zh-CN" altLang="en-US" b="1" dirty="0">
                <a:solidFill>
                  <a:srgbClr val="C00000"/>
                </a:solidFill>
                <a:latin typeface="+mj-ea"/>
                <a:ea typeface="+mj-ea"/>
              </a:rPr>
              <a:t>网络协同调度</a:t>
            </a:r>
            <a:endParaRPr lang="zh-CN" altLang="en-US" b="1" dirty="0">
              <a:solidFill>
                <a:srgbClr val="C00000"/>
              </a:solidFill>
            </a:endParaRPr>
          </a:p>
        </p:txBody>
      </p:sp>
      <p:sp>
        <p:nvSpPr>
          <p:cNvPr id="38" name="文本框 37">
            <a:extLst>
              <a:ext uri="{FF2B5EF4-FFF2-40B4-BE49-F238E27FC236}">
                <a16:creationId xmlns:a16="http://schemas.microsoft.com/office/drawing/2014/main" id="{398624E4-A1C9-4C88-8BBF-EF7EE7660145}"/>
              </a:ext>
            </a:extLst>
          </p:cNvPr>
          <p:cNvSpPr txBox="1"/>
          <p:nvPr/>
        </p:nvSpPr>
        <p:spPr>
          <a:xfrm>
            <a:off x="7585232" y="5325486"/>
            <a:ext cx="1680339" cy="307777"/>
          </a:xfrm>
          <a:prstGeom prst="rect">
            <a:avLst/>
          </a:prstGeom>
          <a:noFill/>
        </p:spPr>
        <p:txBody>
          <a:bodyPr wrap="square">
            <a:spAutoFit/>
          </a:bodyPr>
          <a:lstStyle/>
          <a:p>
            <a:r>
              <a:rPr lang="zh-CN" altLang="en-US" sz="1400" b="1" dirty="0">
                <a:solidFill>
                  <a:srgbClr val="44546A"/>
                </a:solidFill>
                <a:latin typeface="微软雅黑" panose="020B0503020204020204" pitchFamily="34" charset="-122"/>
                <a:ea typeface="微软雅黑" panose="020B0503020204020204" pitchFamily="34" charset="-122"/>
              </a:rPr>
              <a:t>提升可调度性能</a:t>
            </a:r>
            <a:endParaRPr lang="zh-CN" altLang="en-US" sz="1400" dirty="0"/>
          </a:p>
        </p:txBody>
      </p:sp>
    </p:spTree>
    <p:extLst>
      <p:ext uri="{BB962C8B-B14F-4D97-AF65-F5344CB8AC3E}">
        <p14:creationId xmlns:p14="http://schemas.microsoft.com/office/powerpoint/2010/main" val="1400034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9530C2-68B6-40CC-B12E-2A5752FAA780}"/>
              </a:ext>
            </a:extLst>
          </p:cNvPr>
          <p:cNvSpPr>
            <a:spLocks noGrp="1"/>
          </p:cNvSpPr>
          <p:nvPr>
            <p:ph type="sldNum" sz="quarter" idx="10"/>
          </p:nvPr>
        </p:nvSpPr>
        <p:spPr/>
        <p:txBody>
          <a:bodyPr/>
          <a:lstStyle/>
          <a:p>
            <a:fld id="{6C53781C-E1F6-4315-A39D-61273F2E0596}" type="slidenum">
              <a:rPr lang="zh-CN" altLang="en-US" smtClean="0"/>
              <a:pPr/>
              <a:t>16</a:t>
            </a:fld>
            <a:endParaRPr lang="zh-CN" altLang="en-US" dirty="0"/>
          </a:p>
        </p:txBody>
      </p:sp>
      <p:sp>
        <p:nvSpPr>
          <p:cNvPr id="3" name="文本占位符 2">
            <a:extLst>
              <a:ext uri="{FF2B5EF4-FFF2-40B4-BE49-F238E27FC236}">
                <a16:creationId xmlns:a16="http://schemas.microsoft.com/office/drawing/2014/main" id="{4E3ABFD0-A64D-4682-9DC7-D8805D663656}"/>
              </a:ext>
            </a:extLst>
          </p:cNvPr>
          <p:cNvSpPr>
            <a:spLocks noGrp="1"/>
          </p:cNvSpPr>
          <p:nvPr>
            <p:ph type="body" sz="quarter" idx="14"/>
          </p:nvPr>
        </p:nvSpPr>
        <p:spPr>
          <a:xfrm>
            <a:off x="1075350" y="43657"/>
            <a:ext cx="8641405" cy="598488"/>
          </a:xfrm>
        </p:spPr>
        <p:txBody>
          <a:bodyPr/>
          <a:lstStyle/>
          <a:p>
            <a:r>
              <a:rPr lang="zh-CN" altLang="en-US" dirty="0"/>
              <a:t>研究内容三：</a:t>
            </a:r>
            <a:r>
              <a:rPr lang="zh-CN" altLang="en-US" sz="2400" dirty="0"/>
              <a:t>基于任务冲突度量的任务</a:t>
            </a:r>
            <a:r>
              <a:rPr lang="en-US" altLang="zh-CN" sz="2400" dirty="0"/>
              <a:t>-</a:t>
            </a:r>
            <a:r>
              <a:rPr lang="zh-CN" altLang="en-US" sz="2400" dirty="0"/>
              <a:t>网络高效调度机制</a:t>
            </a:r>
            <a:endParaRPr lang="zh-CN" altLang="en-US" dirty="0"/>
          </a:p>
        </p:txBody>
      </p:sp>
      <p:sp>
        <p:nvSpPr>
          <p:cNvPr id="5" name="文本框 4">
            <a:extLst>
              <a:ext uri="{FF2B5EF4-FFF2-40B4-BE49-F238E27FC236}">
                <a16:creationId xmlns:a16="http://schemas.microsoft.com/office/drawing/2014/main" id="{F99015BC-D5D0-412D-8026-8B867A5DEC0F}"/>
              </a:ext>
            </a:extLst>
          </p:cNvPr>
          <p:cNvSpPr txBox="1"/>
          <p:nvPr/>
        </p:nvSpPr>
        <p:spPr>
          <a:xfrm>
            <a:off x="243160" y="1109451"/>
            <a:ext cx="2483558" cy="396583"/>
          </a:xfrm>
          <a:prstGeom prst="rect">
            <a:avLst/>
          </a:prstGeom>
          <a:noFill/>
        </p:spPr>
        <p:txBody>
          <a:bodyPr wrap="square" rtlCol="0">
            <a:spAutoFit/>
          </a:bodyPr>
          <a:lstStyle/>
          <a:p>
            <a:pPr lvl="0">
              <a:lnSpc>
                <a:spcPct val="120000"/>
              </a:lnSpc>
              <a:defRPr/>
            </a:pPr>
            <a:r>
              <a:rPr lang="zh-CN" altLang="en-US" b="1" dirty="0">
                <a:solidFill>
                  <a:srgbClr val="173A5A"/>
                </a:solidFill>
                <a:latin typeface="微软雅黑" panose="020B0503020204020204" pitchFamily="34" charset="-122"/>
                <a:ea typeface="微软雅黑" panose="020B0503020204020204" pitchFamily="34" charset="-122"/>
              </a:rPr>
              <a:t>设计思路：</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E494AD1-F960-4764-88AD-5D4B7FBA2716}"/>
              </a:ext>
            </a:extLst>
          </p:cNvPr>
          <p:cNvSpPr txBox="1"/>
          <p:nvPr/>
        </p:nvSpPr>
        <p:spPr>
          <a:xfrm>
            <a:off x="1454018" y="1018225"/>
            <a:ext cx="9468835" cy="658257"/>
          </a:xfrm>
          <a:prstGeom prst="rect">
            <a:avLst/>
          </a:prstGeom>
          <a:noFill/>
        </p:spPr>
        <p:txBody>
          <a:bodyPr wrap="square" rtlCol="0">
            <a:spAutoFit/>
          </a:bodyPr>
          <a:lstStyle/>
          <a:p>
            <a:pPr lvl="0">
              <a:lnSpc>
                <a:spcPct val="120000"/>
              </a:lnSpc>
              <a:defRPr/>
            </a:pPr>
            <a:r>
              <a:rPr lang="zh-CN" altLang="en-US" sz="1600" dirty="0">
                <a:solidFill>
                  <a:srgbClr val="173A5A"/>
                </a:solidFill>
                <a:latin typeface="+mj-ea"/>
                <a:ea typeface="+mj-ea"/>
              </a:rPr>
              <a:t>构建</a:t>
            </a:r>
            <a:r>
              <a:rPr lang="zh-CN" altLang="en-US" sz="1600" b="1" dirty="0">
                <a:solidFill>
                  <a:srgbClr val="173A5A"/>
                </a:solidFill>
                <a:latin typeface="+mj-ea"/>
                <a:ea typeface="+mj-ea"/>
              </a:rPr>
              <a:t>任务冲突度量</a:t>
            </a:r>
            <a:r>
              <a:rPr lang="zh-CN" altLang="en-US" sz="1600" dirty="0">
                <a:solidFill>
                  <a:srgbClr val="173A5A"/>
                </a:solidFill>
                <a:latin typeface="+mj-ea"/>
                <a:ea typeface="+mj-ea"/>
              </a:rPr>
              <a:t>来刻画</a:t>
            </a:r>
            <a:r>
              <a:rPr lang="zh-CN" altLang="en-US" sz="1600" b="1" dirty="0">
                <a:solidFill>
                  <a:srgbClr val="C00000"/>
                </a:solidFill>
                <a:latin typeface="+mj-ea"/>
                <a:ea typeface="+mj-ea"/>
              </a:rPr>
              <a:t>计算能力和网络链路竞争程度</a:t>
            </a:r>
            <a:r>
              <a:rPr lang="zh-CN" altLang="en-US" sz="1600" dirty="0">
                <a:solidFill>
                  <a:srgbClr val="173A5A"/>
                </a:solidFill>
                <a:latin typeface="+mj-ea"/>
                <a:ea typeface="+mj-ea"/>
              </a:rPr>
              <a:t>，通过</a:t>
            </a:r>
            <a:r>
              <a:rPr lang="zh-CN" altLang="en-US" sz="1600" b="1" dirty="0">
                <a:solidFill>
                  <a:srgbClr val="C00000"/>
                </a:solidFill>
                <a:latin typeface="+mj-ea"/>
                <a:ea typeface="+mj-ea"/>
              </a:rPr>
              <a:t>优化任务部署和路由选择</a:t>
            </a:r>
            <a:r>
              <a:rPr lang="zh-CN" altLang="en-US" sz="1600" dirty="0">
                <a:solidFill>
                  <a:srgbClr val="173A5A"/>
                </a:solidFill>
                <a:latin typeface="+mj-ea"/>
                <a:ea typeface="+mj-ea"/>
              </a:rPr>
              <a:t>降低任务间的冲突程度以提升任务</a:t>
            </a:r>
            <a:r>
              <a:rPr lang="en-US" altLang="zh-CN" sz="1600" dirty="0">
                <a:solidFill>
                  <a:srgbClr val="173A5A"/>
                </a:solidFill>
                <a:latin typeface="+mj-ea"/>
                <a:ea typeface="+mj-ea"/>
              </a:rPr>
              <a:t>-</a:t>
            </a:r>
            <a:r>
              <a:rPr lang="zh-CN" altLang="en-US" sz="1600" dirty="0">
                <a:solidFill>
                  <a:srgbClr val="173A5A"/>
                </a:solidFill>
                <a:latin typeface="+mj-ea"/>
                <a:ea typeface="+mj-ea"/>
              </a:rPr>
              <a:t>网络调度空间，提出基于任务冲突度量的</a:t>
            </a:r>
            <a:r>
              <a:rPr lang="zh-CN" altLang="en-US" sz="1600" b="1" dirty="0">
                <a:solidFill>
                  <a:srgbClr val="C00000"/>
                </a:solidFill>
                <a:latin typeface="+mj-ea"/>
                <a:ea typeface="+mj-ea"/>
              </a:rPr>
              <a:t>并行分组调度</a:t>
            </a:r>
            <a:r>
              <a:rPr lang="zh-CN" altLang="en-US" sz="1600" dirty="0">
                <a:solidFill>
                  <a:srgbClr val="173A5A"/>
                </a:solidFill>
                <a:latin typeface="+mj-ea"/>
                <a:ea typeface="+mj-ea"/>
              </a:rPr>
              <a:t>算法减小计算复杂度</a:t>
            </a:r>
            <a:endParaRPr lang="en-US" altLang="zh-CN" sz="1600" dirty="0">
              <a:solidFill>
                <a:srgbClr val="173A5A"/>
              </a:solidFill>
              <a:latin typeface="+mj-ea"/>
              <a:ea typeface="+mj-ea"/>
            </a:endParaRPr>
          </a:p>
        </p:txBody>
      </p:sp>
      <p:sp>
        <p:nvSpPr>
          <p:cNvPr id="7" name="文本框 6">
            <a:extLst>
              <a:ext uri="{FF2B5EF4-FFF2-40B4-BE49-F238E27FC236}">
                <a16:creationId xmlns:a16="http://schemas.microsoft.com/office/drawing/2014/main" id="{E5D1B956-E1B8-46B3-83C2-74FFD21F9F2A}"/>
              </a:ext>
            </a:extLst>
          </p:cNvPr>
          <p:cNvSpPr txBox="1"/>
          <p:nvPr/>
        </p:nvSpPr>
        <p:spPr>
          <a:xfrm>
            <a:off x="212239" y="6398044"/>
            <a:ext cx="11211448" cy="307777"/>
          </a:xfrm>
          <a:prstGeom prst="rect">
            <a:avLst/>
          </a:prstGeom>
          <a:noFill/>
        </p:spPr>
        <p:txBody>
          <a:bodyPr wrap="square">
            <a:spAutoFit/>
          </a:bodyPr>
          <a:lstStyle/>
          <a:p>
            <a:r>
              <a:rPr lang="en-US" altLang="zh-CN" sz="1400" dirty="0">
                <a:latin typeface="Times New Roman" panose="02020603050405020304" pitchFamily="18" charset="0"/>
                <a:ea typeface="+mj-ea"/>
                <a:cs typeface="Times New Roman" panose="02020603050405020304" pitchFamily="18" charset="0"/>
              </a:rPr>
              <a:t>[1] </a:t>
            </a:r>
            <a:r>
              <a:rPr lang="en-US" altLang="zh-CN" sz="1400" b="1" dirty="0">
                <a:latin typeface="Times New Roman" panose="02020603050405020304" pitchFamily="18" charset="0"/>
                <a:ea typeface="+mj-ea"/>
                <a:cs typeface="Times New Roman" panose="02020603050405020304" pitchFamily="18" charset="0"/>
              </a:rPr>
              <a:t>Lei Xu</a:t>
            </a:r>
            <a:r>
              <a:rPr lang="en-US" altLang="zh-CN" sz="1400" dirty="0">
                <a:latin typeface="Times New Roman" panose="02020603050405020304" pitchFamily="18" charset="0"/>
                <a:ea typeface="+mj-ea"/>
                <a:cs typeface="Times New Roman" panose="02020603050405020304" pitchFamily="18" charset="0"/>
              </a:rPr>
              <a:t>, </a:t>
            </a:r>
            <a:r>
              <a:rPr lang="en-US" altLang="zh-CN" sz="1400" dirty="0">
                <a:latin typeface="Times New Roman" panose="02020603050405020304" pitchFamily="18" charset="0"/>
                <a:ea typeface="微软雅黑" panose="020B0503020204020204" pitchFamily="34" charset="-122"/>
              </a:rPr>
              <a:t>C. Chen, </a:t>
            </a:r>
            <a:r>
              <a:rPr lang="en-US" altLang="zh-CN" sz="1400" dirty="0">
                <a:latin typeface="Times New Roman" panose="02020603050405020304" pitchFamily="18" charset="0"/>
                <a:ea typeface="+mj-ea"/>
                <a:cs typeface="Times New Roman" panose="02020603050405020304" pitchFamily="18" charset="0"/>
              </a:rPr>
              <a:t>“Efficient Task-Network Scheduling with Task Conflict Metric in Time-Sensitive Networking”, IEEE TII </a:t>
            </a:r>
            <a:r>
              <a:rPr lang="zh-CN" altLang="en-US" sz="1400" dirty="0">
                <a:latin typeface="Times New Roman" panose="02020603050405020304" pitchFamily="18" charset="0"/>
                <a:ea typeface="+mj-ea"/>
                <a:cs typeface="Times New Roman" panose="02020603050405020304" pitchFamily="18" charset="0"/>
              </a:rPr>
              <a:t>待提交</a:t>
            </a:r>
          </a:p>
        </p:txBody>
      </p:sp>
      <p:sp>
        <p:nvSpPr>
          <p:cNvPr id="18" name="矩形 17">
            <a:extLst>
              <a:ext uri="{FF2B5EF4-FFF2-40B4-BE49-F238E27FC236}">
                <a16:creationId xmlns:a16="http://schemas.microsoft.com/office/drawing/2014/main" id="{23FA9953-51F5-43C5-B47B-9C93229E6AD0}"/>
              </a:ext>
            </a:extLst>
          </p:cNvPr>
          <p:cNvSpPr/>
          <p:nvPr/>
        </p:nvSpPr>
        <p:spPr>
          <a:xfrm>
            <a:off x="613113" y="1976716"/>
            <a:ext cx="3667649" cy="2438842"/>
          </a:xfrm>
          <a:prstGeom prst="rect">
            <a:avLst/>
          </a:prstGeom>
          <a:noFill/>
          <a:ln>
            <a:solidFill>
              <a:srgbClr val="17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CE677B83-E6B3-4C3C-AD21-68FBE169F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14" y="3290678"/>
            <a:ext cx="3337849" cy="990686"/>
          </a:xfrm>
          <a:prstGeom prst="rect">
            <a:avLst/>
          </a:prstGeom>
        </p:spPr>
      </p:pic>
      <p:pic>
        <p:nvPicPr>
          <p:cNvPr id="20" name="图片 19">
            <a:extLst>
              <a:ext uri="{FF2B5EF4-FFF2-40B4-BE49-F238E27FC236}">
                <a16:creationId xmlns:a16="http://schemas.microsoft.com/office/drawing/2014/main" id="{51FEF314-E249-4FA4-85EC-3DC12546B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51" y="2444022"/>
            <a:ext cx="3414056" cy="723963"/>
          </a:xfrm>
          <a:prstGeom prst="rect">
            <a:avLst/>
          </a:prstGeom>
        </p:spPr>
      </p:pic>
      <p:sp>
        <p:nvSpPr>
          <p:cNvPr id="21" name="文本框 20">
            <a:extLst>
              <a:ext uri="{FF2B5EF4-FFF2-40B4-BE49-F238E27FC236}">
                <a16:creationId xmlns:a16="http://schemas.microsoft.com/office/drawing/2014/main" id="{B01EC8EF-A467-4B7E-B6F8-BF76ECCDA13B}"/>
              </a:ext>
            </a:extLst>
          </p:cNvPr>
          <p:cNvSpPr txBox="1"/>
          <p:nvPr/>
        </p:nvSpPr>
        <p:spPr>
          <a:xfrm>
            <a:off x="1544617" y="2092691"/>
            <a:ext cx="2749958" cy="369332"/>
          </a:xfrm>
          <a:prstGeom prst="rect">
            <a:avLst/>
          </a:prstGeom>
          <a:noFill/>
        </p:spPr>
        <p:txBody>
          <a:bodyPr wrap="square">
            <a:spAutoFit/>
          </a:bodyPr>
          <a:lstStyle/>
          <a:p>
            <a:r>
              <a:rPr lang="zh-CN" altLang="en-US" sz="1800" b="1" dirty="0">
                <a:solidFill>
                  <a:srgbClr val="173A5A"/>
                </a:solidFill>
                <a:latin typeface="+mj-ea"/>
                <a:ea typeface="+mj-ea"/>
              </a:rPr>
              <a:t>任务冲突度量</a:t>
            </a:r>
            <a:endParaRPr lang="zh-CN" altLang="en-US" dirty="0"/>
          </a:p>
        </p:txBody>
      </p:sp>
      <p:sp>
        <p:nvSpPr>
          <p:cNvPr id="23" name="文本框 22">
            <a:extLst>
              <a:ext uri="{FF2B5EF4-FFF2-40B4-BE49-F238E27FC236}">
                <a16:creationId xmlns:a16="http://schemas.microsoft.com/office/drawing/2014/main" id="{40138E0F-FC76-40DF-BDD7-F8C477720EDC}"/>
              </a:ext>
            </a:extLst>
          </p:cNvPr>
          <p:cNvSpPr txBox="1"/>
          <p:nvPr/>
        </p:nvSpPr>
        <p:spPr>
          <a:xfrm>
            <a:off x="2784430" y="3978125"/>
            <a:ext cx="1192730"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ea typeface="+mj-ea"/>
              </a:rPr>
              <a:t>任务部署</a:t>
            </a:r>
            <a:endParaRPr lang="zh-CN" altLang="en-US" sz="1600" dirty="0"/>
          </a:p>
        </p:txBody>
      </p:sp>
      <p:sp>
        <p:nvSpPr>
          <p:cNvPr id="28" name="箭头: 下 27">
            <a:extLst>
              <a:ext uri="{FF2B5EF4-FFF2-40B4-BE49-F238E27FC236}">
                <a16:creationId xmlns:a16="http://schemas.microsoft.com/office/drawing/2014/main" id="{C9AC2EAE-E7E9-45A6-9B86-70625184FB73}"/>
              </a:ext>
            </a:extLst>
          </p:cNvPr>
          <p:cNvSpPr/>
          <p:nvPr/>
        </p:nvSpPr>
        <p:spPr>
          <a:xfrm rot="16200000">
            <a:off x="4730595" y="2475170"/>
            <a:ext cx="282022" cy="819956"/>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1D9F7540-71CB-4F83-8B3F-F199A3F1F7FD}"/>
              </a:ext>
            </a:extLst>
          </p:cNvPr>
          <p:cNvPicPr>
            <a:picLocks noChangeAspect="1"/>
          </p:cNvPicPr>
          <p:nvPr/>
        </p:nvPicPr>
        <p:blipFill rotWithShape="1">
          <a:blip r:embed="rId4">
            <a:extLst>
              <a:ext uri="{28A0092B-C50C-407E-A947-70E740481C1C}">
                <a14:useLocalDpi xmlns:a14="http://schemas.microsoft.com/office/drawing/2010/main" val="0"/>
              </a:ext>
            </a:extLst>
          </a:blip>
          <a:srcRect r="68537" b="8378"/>
          <a:stretch/>
        </p:blipFill>
        <p:spPr>
          <a:xfrm>
            <a:off x="6440490" y="3374497"/>
            <a:ext cx="697391" cy="532929"/>
          </a:xfrm>
          <a:prstGeom prst="rect">
            <a:avLst/>
          </a:prstGeom>
        </p:spPr>
      </p:pic>
      <p:grpSp>
        <p:nvGrpSpPr>
          <p:cNvPr id="33" name="组合 32">
            <a:extLst>
              <a:ext uri="{FF2B5EF4-FFF2-40B4-BE49-F238E27FC236}">
                <a16:creationId xmlns:a16="http://schemas.microsoft.com/office/drawing/2014/main" id="{4A2D87DB-A14F-4A93-B9BF-49F3105AF971}"/>
              </a:ext>
            </a:extLst>
          </p:cNvPr>
          <p:cNvGrpSpPr/>
          <p:nvPr/>
        </p:nvGrpSpPr>
        <p:grpSpPr>
          <a:xfrm>
            <a:off x="5483332" y="1780204"/>
            <a:ext cx="2699675" cy="2632058"/>
            <a:chOff x="935029" y="2009043"/>
            <a:chExt cx="2699675" cy="2632058"/>
          </a:xfrm>
        </p:grpSpPr>
        <p:grpSp>
          <p:nvGrpSpPr>
            <p:cNvPr id="34" name="组合 33">
              <a:extLst>
                <a:ext uri="{FF2B5EF4-FFF2-40B4-BE49-F238E27FC236}">
                  <a16:creationId xmlns:a16="http://schemas.microsoft.com/office/drawing/2014/main" id="{EC9C736A-F15A-48F8-8E7C-675E18931935}"/>
                </a:ext>
              </a:extLst>
            </p:cNvPr>
            <p:cNvGrpSpPr/>
            <p:nvPr/>
          </p:nvGrpSpPr>
          <p:grpSpPr>
            <a:xfrm>
              <a:off x="935029" y="2009043"/>
              <a:ext cx="2699675" cy="2632058"/>
              <a:chOff x="6287768" y="3365580"/>
              <a:chExt cx="2699675" cy="2632058"/>
            </a:xfrm>
          </p:grpSpPr>
          <p:grpSp>
            <p:nvGrpSpPr>
              <p:cNvPr id="36" name="组合 35">
                <a:extLst>
                  <a:ext uri="{FF2B5EF4-FFF2-40B4-BE49-F238E27FC236}">
                    <a16:creationId xmlns:a16="http://schemas.microsoft.com/office/drawing/2014/main" id="{F2DB25A0-3B3D-41EF-ACD0-C60342B55D87}"/>
                  </a:ext>
                </a:extLst>
              </p:cNvPr>
              <p:cNvGrpSpPr/>
              <p:nvPr/>
            </p:nvGrpSpPr>
            <p:grpSpPr>
              <a:xfrm>
                <a:off x="6287768" y="3365580"/>
                <a:ext cx="2699675" cy="2632058"/>
                <a:chOff x="6359663" y="3549755"/>
                <a:chExt cx="2699675" cy="2632058"/>
              </a:xfrm>
            </p:grpSpPr>
            <p:grpSp>
              <p:nvGrpSpPr>
                <p:cNvPr id="38" name="组合 37">
                  <a:extLst>
                    <a:ext uri="{FF2B5EF4-FFF2-40B4-BE49-F238E27FC236}">
                      <a16:creationId xmlns:a16="http://schemas.microsoft.com/office/drawing/2014/main" id="{9254C592-BDC8-4D8C-AAFD-FFCA2E087184}"/>
                    </a:ext>
                  </a:extLst>
                </p:cNvPr>
                <p:cNvGrpSpPr/>
                <p:nvPr/>
              </p:nvGrpSpPr>
              <p:grpSpPr>
                <a:xfrm>
                  <a:off x="6359663" y="4083130"/>
                  <a:ext cx="2665989" cy="2075469"/>
                  <a:chOff x="3225720" y="808493"/>
                  <a:chExt cx="2672497" cy="2075469"/>
                </a:xfrm>
              </p:grpSpPr>
              <p:sp>
                <p:nvSpPr>
                  <p:cNvPr id="50" name="椭圆 49">
                    <a:extLst>
                      <a:ext uri="{FF2B5EF4-FFF2-40B4-BE49-F238E27FC236}">
                        <a16:creationId xmlns:a16="http://schemas.microsoft.com/office/drawing/2014/main" id="{F7011B7C-B4F3-4446-8045-E1B7B3192402}"/>
                      </a:ext>
                    </a:extLst>
                  </p:cNvPr>
                  <p:cNvSpPr/>
                  <p:nvPr/>
                </p:nvSpPr>
                <p:spPr>
                  <a:xfrm>
                    <a:off x="3610769" y="808494"/>
                    <a:ext cx="366063" cy="366063"/>
                  </a:xfrm>
                  <a:prstGeom prst="ellipse">
                    <a:avLst/>
                  </a:prstGeom>
                  <a:solidFill>
                    <a:srgbClr val="FFFFFF"/>
                  </a:solidFill>
                  <a:ln w="38100" cap="flat" cmpd="sng" algn="ctr">
                    <a:solidFill>
                      <a:srgbClr val="FFCA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椭圆 50">
                    <a:extLst>
                      <a:ext uri="{FF2B5EF4-FFF2-40B4-BE49-F238E27FC236}">
                        <a16:creationId xmlns:a16="http://schemas.microsoft.com/office/drawing/2014/main" id="{89893375-EA8C-4E5F-92E5-46A93BC53155}"/>
                      </a:ext>
                    </a:extLst>
                  </p:cNvPr>
                  <p:cNvSpPr/>
                  <p:nvPr/>
                </p:nvSpPr>
                <p:spPr>
                  <a:xfrm>
                    <a:off x="5081200" y="808493"/>
                    <a:ext cx="366063" cy="366063"/>
                  </a:xfrm>
                  <a:prstGeom prst="ellipse">
                    <a:avLst/>
                  </a:prstGeom>
                  <a:solidFill>
                    <a:srgbClr val="FFFFFF"/>
                  </a:solidFill>
                  <a:ln w="38100" cap="flat" cmpd="sng" algn="ctr">
                    <a:solidFill>
                      <a:srgbClr val="FFCA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椭圆 51">
                    <a:extLst>
                      <a:ext uri="{FF2B5EF4-FFF2-40B4-BE49-F238E27FC236}">
                        <a16:creationId xmlns:a16="http://schemas.microsoft.com/office/drawing/2014/main" id="{25C774A6-098F-4347-B573-1086D4402525}"/>
                      </a:ext>
                    </a:extLst>
                  </p:cNvPr>
                  <p:cNvSpPr/>
                  <p:nvPr/>
                </p:nvSpPr>
                <p:spPr>
                  <a:xfrm>
                    <a:off x="5532154" y="1683591"/>
                    <a:ext cx="366063" cy="366063"/>
                  </a:xfrm>
                  <a:prstGeom prst="ellipse">
                    <a:avLst/>
                  </a:prstGeom>
                  <a:solidFill>
                    <a:srgbClr val="FFFFFF"/>
                  </a:solidFill>
                  <a:ln w="38100" cap="flat" cmpd="sng" algn="ctr">
                    <a:solidFill>
                      <a:srgbClr val="E78A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椭圆 52">
                    <a:extLst>
                      <a:ext uri="{FF2B5EF4-FFF2-40B4-BE49-F238E27FC236}">
                        <a16:creationId xmlns:a16="http://schemas.microsoft.com/office/drawing/2014/main" id="{FC09D042-F5DF-4E0A-B5E0-AB93CC8D96E9}"/>
                      </a:ext>
                    </a:extLst>
                  </p:cNvPr>
                  <p:cNvSpPr/>
                  <p:nvPr/>
                </p:nvSpPr>
                <p:spPr>
                  <a:xfrm>
                    <a:off x="3225721" y="1705089"/>
                    <a:ext cx="366063" cy="366063"/>
                  </a:xfrm>
                  <a:prstGeom prst="ellipse">
                    <a:avLst/>
                  </a:prstGeom>
                  <a:solidFill>
                    <a:srgbClr val="FFFFFF"/>
                  </a:solidFill>
                  <a:ln w="38100" cap="flat" cmpd="sng" algn="ctr">
                    <a:solidFill>
                      <a:srgbClr val="E78A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椭圆 53">
                    <a:extLst>
                      <a:ext uri="{FF2B5EF4-FFF2-40B4-BE49-F238E27FC236}">
                        <a16:creationId xmlns:a16="http://schemas.microsoft.com/office/drawing/2014/main" id="{CA6F374D-9993-486B-A7E6-437D8192FCC5}"/>
                      </a:ext>
                    </a:extLst>
                  </p:cNvPr>
                  <p:cNvSpPr/>
                  <p:nvPr/>
                </p:nvSpPr>
                <p:spPr>
                  <a:xfrm>
                    <a:off x="3976831" y="1703639"/>
                    <a:ext cx="366063" cy="366063"/>
                  </a:xfrm>
                  <a:prstGeom prst="ellipse">
                    <a:avLst/>
                  </a:prstGeom>
                  <a:solidFill>
                    <a:srgbClr val="FFFFFF"/>
                  </a:solidFill>
                  <a:ln w="38100" cap="flat" cmpd="sng" algn="ctr">
                    <a:solidFill>
                      <a:srgbClr val="E78A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椭圆 54">
                    <a:extLst>
                      <a:ext uri="{FF2B5EF4-FFF2-40B4-BE49-F238E27FC236}">
                        <a16:creationId xmlns:a16="http://schemas.microsoft.com/office/drawing/2014/main" id="{4D7D5CA9-11D7-4332-B8A9-F37C1A5EA2FA}"/>
                      </a:ext>
                    </a:extLst>
                  </p:cNvPr>
                  <p:cNvSpPr/>
                  <p:nvPr/>
                </p:nvSpPr>
                <p:spPr>
                  <a:xfrm>
                    <a:off x="4746003" y="1683590"/>
                    <a:ext cx="366063" cy="366063"/>
                  </a:xfrm>
                  <a:prstGeom prst="ellipse">
                    <a:avLst/>
                  </a:prstGeom>
                  <a:solidFill>
                    <a:srgbClr val="FFFFFF"/>
                  </a:solidFill>
                  <a:ln w="38100" cap="flat" cmpd="sng" algn="ctr">
                    <a:solidFill>
                      <a:srgbClr val="E78A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椭圆 55">
                    <a:extLst>
                      <a:ext uri="{FF2B5EF4-FFF2-40B4-BE49-F238E27FC236}">
                        <a16:creationId xmlns:a16="http://schemas.microsoft.com/office/drawing/2014/main" id="{FCF131C9-D992-43C6-AB5A-4FA684BB1B96}"/>
                      </a:ext>
                    </a:extLst>
                  </p:cNvPr>
                  <p:cNvSpPr/>
                  <p:nvPr/>
                </p:nvSpPr>
                <p:spPr>
                  <a:xfrm>
                    <a:off x="4372464" y="2517899"/>
                    <a:ext cx="366063" cy="366063"/>
                  </a:xfrm>
                  <a:prstGeom prst="ellipse">
                    <a:avLst/>
                  </a:prstGeom>
                  <a:noFill/>
                  <a:ln w="38100" cap="flat" cmpd="sng" algn="ctr">
                    <a:solidFill>
                      <a:srgbClr val="0070C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椭圆 56">
                    <a:extLst>
                      <a:ext uri="{FF2B5EF4-FFF2-40B4-BE49-F238E27FC236}">
                        <a16:creationId xmlns:a16="http://schemas.microsoft.com/office/drawing/2014/main" id="{F54673DC-AD7E-4379-BC16-6D0283F64A56}"/>
                      </a:ext>
                    </a:extLst>
                  </p:cNvPr>
                  <p:cNvSpPr/>
                  <p:nvPr/>
                </p:nvSpPr>
                <p:spPr>
                  <a:xfrm>
                    <a:off x="3225720" y="2510782"/>
                    <a:ext cx="366063" cy="366063"/>
                  </a:xfrm>
                  <a:prstGeom prst="ellipse">
                    <a:avLst/>
                  </a:prstGeom>
                  <a:noFill/>
                  <a:ln w="38100" cap="flat" cmpd="sng" algn="ctr">
                    <a:solidFill>
                      <a:srgbClr val="0070C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cxnSp>
                <p:nvCxnSpPr>
                  <p:cNvPr id="58" name="直接连接符 57">
                    <a:extLst>
                      <a:ext uri="{FF2B5EF4-FFF2-40B4-BE49-F238E27FC236}">
                        <a16:creationId xmlns:a16="http://schemas.microsoft.com/office/drawing/2014/main" id="{9F82FC46-FECA-4498-96C8-ACF0D3A2DB94}"/>
                      </a:ext>
                    </a:extLst>
                  </p:cNvPr>
                  <p:cNvCxnSpPr>
                    <a:stCxn id="53" idx="0"/>
                    <a:endCxn id="50" idx="3"/>
                  </p:cNvCxnSpPr>
                  <p:nvPr/>
                </p:nvCxnSpPr>
                <p:spPr bwMode="auto">
                  <a:xfrm flipV="1">
                    <a:off x="3408753" y="1120948"/>
                    <a:ext cx="255625" cy="584141"/>
                  </a:xfrm>
                  <a:prstGeom prst="line">
                    <a:avLst/>
                  </a:prstGeom>
                  <a:solidFill>
                    <a:srgbClr val="FF9900"/>
                  </a:solidFill>
                  <a:ln w="15875" cap="flat" cmpd="sng" algn="ctr">
                    <a:solidFill>
                      <a:srgbClr val="002060"/>
                    </a:solidFill>
                    <a:prstDash val="solid"/>
                    <a:round/>
                    <a:headEnd type="none" w="med" len="med"/>
                    <a:tailEnd type="none" w="med" len="med"/>
                  </a:ln>
                </p:spPr>
              </p:cxnSp>
              <p:cxnSp>
                <p:nvCxnSpPr>
                  <p:cNvPr id="59" name="直接连接符 58">
                    <a:extLst>
                      <a:ext uri="{FF2B5EF4-FFF2-40B4-BE49-F238E27FC236}">
                        <a16:creationId xmlns:a16="http://schemas.microsoft.com/office/drawing/2014/main" id="{5CC72E46-019C-4EA1-94F5-C4986B63973C}"/>
                      </a:ext>
                    </a:extLst>
                  </p:cNvPr>
                  <p:cNvCxnSpPr>
                    <a:stCxn id="54" idx="4"/>
                    <a:endCxn id="56" idx="1"/>
                  </p:cNvCxnSpPr>
                  <p:nvPr/>
                </p:nvCxnSpPr>
                <p:spPr bwMode="auto">
                  <a:xfrm>
                    <a:off x="4159863" y="2069702"/>
                    <a:ext cx="266209" cy="501806"/>
                  </a:xfrm>
                  <a:prstGeom prst="line">
                    <a:avLst/>
                  </a:prstGeom>
                  <a:solidFill>
                    <a:srgbClr val="FF9900"/>
                  </a:solidFill>
                  <a:ln w="15875" cap="flat" cmpd="sng" algn="ctr">
                    <a:solidFill>
                      <a:srgbClr val="002060"/>
                    </a:solidFill>
                    <a:prstDash val="solid"/>
                    <a:round/>
                    <a:headEnd type="none" w="med" len="med"/>
                    <a:tailEnd type="none" w="med" len="med"/>
                  </a:ln>
                </p:spPr>
              </p:cxnSp>
              <p:cxnSp>
                <p:nvCxnSpPr>
                  <p:cNvPr id="60" name="直接连接符 59">
                    <a:extLst>
                      <a:ext uri="{FF2B5EF4-FFF2-40B4-BE49-F238E27FC236}">
                        <a16:creationId xmlns:a16="http://schemas.microsoft.com/office/drawing/2014/main" id="{EA6867CC-55A8-44F6-8A7E-07154380B196}"/>
                      </a:ext>
                    </a:extLst>
                  </p:cNvPr>
                  <p:cNvCxnSpPr>
                    <a:stCxn id="39" idx="0"/>
                    <a:endCxn id="52" idx="4"/>
                  </p:cNvCxnSpPr>
                  <p:nvPr/>
                </p:nvCxnSpPr>
                <p:spPr bwMode="auto">
                  <a:xfrm flipH="1" flipV="1">
                    <a:off x="5715185" y="2049654"/>
                    <a:ext cx="33322" cy="491459"/>
                  </a:xfrm>
                  <a:prstGeom prst="line">
                    <a:avLst/>
                  </a:prstGeom>
                  <a:solidFill>
                    <a:srgbClr val="FF9900"/>
                  </a:solidFill>
                  <a:ln w="15875" cap="flat" cmpd="sng" algn="ctr">
                    <a:solidFill>
                      <a:srgbClr val="002060"/>
                    </a:solidFill>
                    <a:prstDash val="solid"/>
                    <a:round/>
                    <a:headEnd type="none" w="med" len="med"/>
                    <a:tailEnd type="none" w="med" len="med"/>
                  </a:ln>
                </p:spPr>
              </p:cxnSp>
              <p:cxnSp>
                <p:nvCxnSpPr>
                  <p:cNvPr id="61" name="直接连接符 60">
                    <a:extLst>
                      <a:ext uri="{FF2B5EF4-FFF2-40B4-BE49-F238E27FC236}">
                        <a16:creationId xmlns:a16="http://schemas.microsoft.com/office/drawing/2014/main" id="{FD254D96-2154-46BC-92F0-A60FB4C3E908}"/>
                      </a:ext>
                    </a:extLst>
                  </p:cNvPr>
                  <p:cNvCxnSpPr>
                    <a:stCxn id="51" idx="5"/>
                    <a:endCxn id="52" idx="0"/>
                  </p:cNvCxnSpPr>
                  <p:nvPr/>
                </p:nvCxnSpPr>
                <p:spPr bwMode="auto">
                  <a:xfrm>
                    <a:off x="5393654" y="1120947"/>
                    <a:ext cx="321532" cy="562644"/>
                  </a:xfrm>
                  <a:prstGeom prst="line">
                    <a:avLst/>
                  </a:prstGeom>
                  <a:solidFill>
                    <a:srgbClr val="FF9900"/>
                  </a:solidFill>
                  <a:ln w="15875" cap="flat" cmpd="sng" algn="ctr">
                    <a:solidFill>
                      <a:srgbClr val="002060"/>
                    </a:solidFill>
                    <a:prstDash val="solid"/>
                    <a:round/>
                    <a:headEnd type="none" w="med" len="med"/>
                    <a:tailEnd type="none" w="med" len="med"/>
                  </a:ln>
                </p:spPr>
              </p:cxnSp>
              <p:cxnSp>
                <p:nvCxnSpPr>
                  <p:cNvPr id="62" name="直接连接符 61">
                    <a:extLst>
                      <a:ext uri="{FF2B5EF4-FFF2-40B4-BE49-F238E27FC236}">
                        <a16:creationId xmlns:a16="http://schemas.microsoft.com/office/drawing/2014/main" id="{EF5BBC99-04F0-4AAA-96BE-9171258AAD44}"/>
                      </a:ext>
                    </a:extLst>
                  </p:cNvPr>
                  <p:cNvCxnSpPr>
                    <a:stCxn id="55" idx="0"/>
                  </p:cNvCxnSpPr>
                  <p:nvPr/>
                </p:nvCxnSpPr>
                <p:spPr bwMode="auto">
                  <a:xfrm flipV="1">
                    <a:off x="4929035" y="1161180"/>
                    <a:ext cx="185946" cy="522410"/>
                  </a:xfrm>
                  <a:prstGeom prst="line">
                    <a:avLst/>
                  </a:prstGeom>
                  <a:solidFill>
                    <a:srgbClr val="FF9900"/>
                  </a:solidFill>
                  <a:ln w="15875" cap="flat" cmpd="sng" algn="ctr">
                    <a:solidFill>
                      <a:srgbClr val="002060"/>
                    </a:solidFill>
                    <a:prstDash val="solid"/>
                    <a:round/>
                    <a:headEnd type="none" w="med" len="med"/>
                    <a:tailEnd type="none" w="med" len="med"/>
                  </a:ln>
                </p:spPr>
              </p:cxnSp>
              <p:cxnSp>
                <p:nvCxnSpPr>
                  <p:cNvPr id="63" name="直接连接符 62">
                    <a:extLst>
                      <a:ext uri="{FF2B5EF4-FFF2-40B4-BE49-F238E27FC236}">
                        <a16:creationId xmlns:a16="http://schemas.microsoft.com/office/drawing/2014/main" id="{5423F621-27BE-43E6-8FAA-EAC14BBD044D}"/>
                      </a:ext>
                    </a:extLst>
                  </p:cNvPr>
                  <p:cNvCxnSpPr>
                    <a:endCxn id="54" idx="0"/>
                  </p:cNvCxnSpPr>
                  <p:nvPr/>
                </p:nvCxnSpPr>
                <p:spPr bwMode="auto">
                  <a:xfrm>
                    <a:off x="3901492" y="1168502"/>
                    <a:ext cx="258371" cy="535137"/>
                  </a:xfrm>
                  <a:prstGeom prst="line">
                    <a:avLst/>
                  </a:prstGeom>
                  <a:solidFill>
                    <a:srgbClr val="FF9900"/>
                  </a:solidFill>
                  <a:ln w="15875" cap="flat" cmpd="sng" algn="ctr">
                    <a:solidFill>
                      <a:srgbClr val="002060"/>
                    </a:solidFill>
                    <a:prstDash val="solid"/>
                    <a:round/>
                    <a:headEnd type="none" w="med" len="med"/>
                    <a:tailEnd type="none" w="med" len="med"/>
                  </a:ln>
                </p:spPr>
              </p:cxnSp>
              <p:cxnSp>
                <p:nvCxnSpPr>
                  <p:cNvPr id="64" name="直接连接符 63">
                    <a:extLst>
                      <a:ext uri="{FF2B5EF4-FFF2-40B4-BE49-F238E27FC236}">
                        <a16:creationId xmlns:a16="http://schemas.microsoft.com/office/drawing/2014/main" id="{89B5587C-FF48-496F-A19E-5C98081F95B1}"/>
                      </a:ext>
                    </a:extLst>
                  </p:cNvPr>
                  <p:cNvCxnSpPr>
                    <a:stCxn id="57" idx="0"/>
                  </p:cNvCxnSpPr>
                  <p:nvPr/>
                </p:nvCxnSpPr>
                <p:spPr bwMode="auto">
                  <a:xfrm flipH="1" flipV="1">
                    <a:off x="3399317" y="2056132"/>
                    <a:ext cx="9435" cy="454650"/>
                  </a:xfrm>
                  <a:prstGeom prst="line">
                    <a:avLst/>
                  </a:prstGeom>
                  <a:solidFill>
                    <a:srgbClr val="FF9900"/>
                  </a:solidFill>
                  <a:ln w="15875" cap="flat" cmpd="sng" algn="ctr">
                    <a:solidFill>
                      <a:srgbClr val="002060"/>
                    </a:solidFill>
                    <a:prstDash val="solid"/>
                    <a:round/>
                    <a:headEnd type="none" w="med" len="med"/>
                    <a:tailEnd type="none" w="med" len="med"/>
                  </a:ln>
                </p:spPr>
              </p:cxnSp>
            </p:grpSp>
            <p:sp>
              <p:nvSpPr>
                <p:cNvPr id="39" name="椭圆 38">
                  <a:extLst>
                    <a:ext uri="{FF2B5EF4-FFF2-40B4-BE49-F238E27FC236}">
                      <a16:creationId xmlns:a16="http://schemas.microsoft.com/office/drawing/2014/main" id="{E76775B7-2D6A-4CF8-B5B5-0173559BF02D}"/>
                    </a:ext>
                  </a:extLst>
                </p:cNvPr>
                <p:cNvSpPr/>
                <p:nvPr/>
              </p:nvSpPr>
              <p:spPr>
                <a:xfrm>
                  <a:off x="8693275" y="5815750"/>
                  <a:ext cx="366063" cy="366063"/>
                </a:xfrm>
                <a:prstGeom prst="ellipse">
                  <a:avLst/>
                </a:prstGeom>
                <a:noFill/>
                <a:ln w="38100" cap="flat" cmpd="sng" algn="ctr">
                  <a:solidFill>
                    <a:srgbClr val="0070C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cxnSp>
              <p:nvCxnSpPr>
                <p:cNvPr id="40" name="直接连接符 39">
                  <a:extLst>
                    <a:ext uri="{FF2B5EF4-FFF2-40B4-BE49-F238E27FC236}">
                      <a16:creationId xmlns:a16="http://schemas.microsoft.com/office/drawing/2014/main" id="{63D0210A-A3ED-4ACE-AD26-64C662ABDFC3}"/>
                    </a:ext>
                  </a:extLst>
                </p:cNvPr>
                <p:cNvCxnSpPr>
                  <a:endCxn id="56" idx="7"/>
                </p:cNvCxnSpPr>
                <p:nvPr/>
              </p:nvCxnSpPr>
              <p:spPr bwMode="auto">
                <a:xfrm flipH="1">
                  <a:off x="7815308" y="5310914"/>
                  <a:ext cx="236178" cy="535231"/>
                </a:xfrm>
                <a:prstGeom prst="line">
                  <a:avLst/>
                </a:prstGeom>
                <a:solidFill>
                  <a:srgbClr val="FF9900"/>
                </a:solidFill>
                <a:ln w="15875" cap="flat" cmpd="sng" algn="ctr">
                  <a:solidFill>
                    <a:srgbClr val="002060"/>
                  </a:solidFill>
                  <a:prstDash val="solid"/>
                  <a:round/>
                  <a:headEnd type="none" w="med" len="med"/>
                  <a:tailEnd type="none" w="med" len="med"/>
                </a:ln>
              </p:spPr>
            </p:cxnSp>
            <p:cxnSp>
              <p:nvCxnSpPr>
                <p:cNvPr id="41" name="直接连接符 40">
                  <a:extLst>
                    <a:ext uri="{FF2B5EF4-FFF2-40B4-BE49-F238E27FC236}">
                      <a16:creationId xmlns:a16="http://schemas.microsoft.com/office/drawing/2014/main" id="{5C4CDBB0-A11C-47E3-9C34-446AEE1ABB88}"/>
                    </a:ext>
                  </a:extLst>
                </p:cNvPr>
                <p:cNvCxnSpPr>
                  <a:stCxn id="55" idx="5"/>
                  <a:endCxn id="39" idx="2"/>
                </p:cNvCxnSpPr>
                <p:nvPr/>
              </p:nvCxnSpPr>
              <p:spPr bwMode="auto">
                <a:xfrm>
                  <a:off x="8187938" y="5270681"/>
                  <a:ext cx="505337" cy="728101"/>
                </a:xfrm>
                <a:prstGeom prst="line">
                  <a:avLst/>
                </a:prstGeom>
                <a:solidFill>
                  <a:srgbClr val="FF9900"/>
                </a:solidFill>
                <a:ln w="15875" cap="flat" cmpd="sng" algn="ctr">
                  <a:solidFill>
                    <a:srgbClr val="002060"/>
                  </a:solidFill>
                  <a:prstDash val="solid"/>
                  <a:round/>
                  <a:headEnd type="none" w="med" len="med"/>
                  <a:tailEnd type="none" w="med" len="med"/>
                </a:ln>
              </p:spPr>
            </p:cxnSp>
            <p:cxnSp>
              <p:nvCxnSpPr>
                <p:cNvPr id="42" name="直接连接符 41">
                  <a:extLst>
                    <a:ext uri="{FF2B5EF4-FFF2-40B4-BE49-F238E27FC236}">
                      <a16:creationId xmlns:a16="http://schemas.microsoft.com/office/drawing/2014/main" id="{EE297692-5D4C-4C1B-81C5-F7766773DB70}"/>
                    </a:ext>
                  </a:extLst>
                </p:cNvPr>
                <p:cNvCxnSpPr>
                  <a:stCxn id="57" idx="7"/>
                  <a:endCxn id="54" idx="3"/>
                </p:cNvCxnSpPr>
                <p:nvPr/>
              </p:nvCxnSpPr>
              <p:spPr bwMode="auto">
                <a:xfrm flipV="1">
                  <a:off x="6671357" y="5290730"/>
                  <a:ext cx="491066" cy="548298"/>
                </a:xfrm>
                <a:prstGeom prst="line">
                  <a:avLst/>
                </a:prstGeom>
                <a:solidFill>
                  <a:srgbClr val="FF9900"/>
                </a:solidFill>
                <a:ln w="15875" cap="flat" cmpd="sng" algn="ctr">
                  <a:solidFill>
                    <a:srgbClr val="002060"/>
                  </a:solidFill>
                  <a:prstDash val="solid"/>
                  <a:round/>
                  <a:headEnd type="none" w="med" len="med"/>
                  <a:tailEnd type="none" w="med" len="med"/>
                </a:ln>
              </p:spPr>
            </p:cxnSp>
            <p:sp>
              <p:nvSpPr>
                <p:cNvPr id="43" name="椭圆 42">
                  <a:extLst>
                    <a:ext uri="{FF2B5EF4-FFF2-40B4-BE49-F238E27FC236}">
                      <a16:creationId xmlns:a16="http://schemas.microsoft.com/office/drawing/2014/main" id="{9DCD1692-958B-4708-A340-71C3EFCF5982}"/>
                    </a:ext>
                  </a:extLst>
                </p:cNvPr>
                <p:cNvSpPr/>
                <p:nvPr/>
              </p:nvSpPr>
              <p:spPr>
                <a:xfrm>
                  <a:off x="7511072" y="3549755"/>
                  <a:ext cx="365172" cy="366063"/>
                </a:xfrm>
                <a:prstGeom prst="ellipse">
                  <a:avLst/>
                </a:prstGeom>
                <a:solidFill>
                  <a:srgbClr val="FFFFFF"/>
                </a:solidFill>
                <a:ln w="38100" cap="flat" cmpd="sng" algn="ctr">
                  <a:solidFill>
                    <a:srgbClr val="666699">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1" i="0" u="none" strike="noStrike" kern="0" cap="none" spc="0" normalizeH="0" baseline="0" noProof="0" dirty="0" err="1">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cxnSp>
              <p:nvCxnSpPr>
                <p:cNvPr id="44" name="直接连接符 43">
                  <a:extLst>
                    <a:ext uri="{FF2B5EF4-FFF2-40B4-BE49-F238E27FC236}">
                      <a16:creationId xmlns:a16="http://schemas.microsoft.com/office/drawing/2014/main" id="{1A24A260-7393-428D-A2EB-1FC7F864D1C1}"/>
                    </a:ext>
                  </a:extLst>
                </p:cNvPr>
                <p:cNvCxnSpPr>
                  <a:stCxn id="50" idx="7"/>
                </p:cNvCxnSpPr>
                <p:nvPr/>
              </p:nvCxnSpPr>
              <p:spPr bwMode="auto">
                <a:xfrm flipV="1">
                  <a:off x="7055468" y="3834044"/>
                  <a:ext cx="452377" cy="302696"/>
                </a:xfrm>
                <a:prstGeom prst="line">
                  <a:avLst/>
                </a:prstGeom>
                <a:solidFill>
                  <a:srgbClr val="FF9900"/>
                </a:solidFill>
                <a:ln w="15875" cap="flat" cmpd="sng" algn="ctr">
                  <a:solidFill>
                    <a:srgbClr val="002060"/>
                  </a:solidFill>
                  <a:prstDash val="solid"/>
                  <a:round/>
                  <a:headEnd type="none" w="med" len="med"/>
                  <a:tailEnd type="none" w="med" len="med"/>
                </a:ln>
              </p:spPr>
            </p:cxnSp>
            <p:cxnSp>
              <p:nvCxnSpPr>
                <p:cNvPr id="45" name="直接连接符 44">
                  <a:extLst>
                    <a:ext uri="{FF2B5EF4-FFF2-40B4-BE49-F238E27FC236}">
                      <a16:creationId xmlns:a16="http://schemas.microsoft.com/office/drawing/2014/main" id="{FD11CD70-EC22-4187-9201-54D184CE7DE1}"/>
                    </a:ext>
                  </a:extLst>
                </p:cNvPr>
                <p:cNvCxnSpPr/>
                <p:nvPr/>
              </p:nvCxnSpPr>
              <p:spPr bwMode="auto">
                <a:xfrm flipH="1" flipV="1">
                  <a:off x="7867419" y="3832668"/>
                  <a:ext cx="401494" cy="280480"/>
                </a:xfrm>
                <a:prstGeom prst="line">
                  <a:avLst/>
                </a:prstGeom>
                <a:solidFill>
                  <a:srgbClr val="FF9900"/>
                </a:solidFill>
                <a:ln w="15875" cap="flat" cmpd="sng" algn="ctr">
                  <a:solidFill>
                    <a:srgbClr val="00206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5EA12851-4B83-466D-A72F-51F4CE717B67}"/>
                        </a:ext>
                      </a:extLst>
                    </p:cNvPr>
                    <p:cNvSpPr/>
                    <p:nvPr/>
                  </p:nvSpPr>
                  <p:spPr>
                    <a:xfrm>
                      <a:off x="7108945" y="4928761"/>
                      <a:ext cx="429220" cy="369332"/>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zh-CN" altLang="en-US" i="1">
                                    <a:solidFill>
                                      <a:srgbClr val="000000"/>
                                    </a:solidFill>
                                    <a:latin typeface="Cambria Math" panose="02040503050406030204" pitchFamily="18" charset="0"/>
                                    <a:ea typeface="宋体" panose="02010600030101010101" pitchFamily="2" charset="-122"/>
                                  </a:rPr>
                                  <m:t>𝜏</m:t>
                                </m:r>
                              </m:e>
                              <m:sub>
                                <m:r>
                                  <a:rPr lang="en-US" altLang="zh-CN" b="0" i="1" smtClean="0">
                                    <a:solidFill>
                                      <a:srgbClr val="000000"/>
                                    </a:solidFill>
                                    <a:latin typeface="Cambria Math" panose="02040503050406030204" pitchFamily="18" charset="0"/>
                                    <a:ea typeface="宋体" panose="02010600030101010101" pitchFamily="2" charset="-122"/>
                                  </a:rPr>
                                  <m:t>𝑖</m:t>
                                </m:r>
                              </m:sub>
                            </m:sSub>
                          </m:oMath>
                        </m:oMathPara>
                      </a14:m>
                      <a:endParaRPr lang="zh-CN" altLang="en-US" dirty="0">
                        <a:solidFill>
                          <a:srgbClr val="000000"/>
                        </a:solidFill>
                        <a:latin typeface="Arial" panose="020B0604020202020204" pitchFamily="34" charset="0"/>
                        <a:ea typeface="宋体" panose="02010600030101010101" pitchFamily="2" charset="-122"/>
                      </a:endParaRPr>
                    </a:p>
                  </p:txBody>
                </p:sp>
              </mc:Choice>
              <mc:Fallback xmlns="">
                <p:sp>
                  <p:nvSpPr>
                    <p:cNvPr id="68" name="矩形 67">
                      <a:extLst>
                        <a:ext uri="{FF2B5EF4-FFF2-40B4-BE49-F238E27FC236}">
                          <a16:creationId xmlns:a16="http://schemas.microsoft.com/office/drawing/2014/main" id="{8AE5062F-4311-4FEC-B247-4CB32A0CA286}"/>
                        </a:ext>
                      </a:extLst>
                    </p:cNvPr>
                    <p:cNvSpPr>
                      <a:spLocks noRot="1" noChangeAspect="1" noMove="1" noResize="1" noEditPoints="1" noAdjustHandles="1" noChangeArrowheads="1" noChangeShapeType="1" noTextEdit="1"/>
                    </p:cNvSpPr>
                    <p:nvPr/>
                  </p:nvSpPr>
                  <p:spPr>
                    <a:xfrm>
                      <a:off x="7108945" y="4928761"/>
                      <a:ext cx="429220" cy="369332"/>
                    </a:xfrm>
                    <a:prstGeom prst="rect">
                      <a:avLst/>
                    </a:prstGeom>
                    <a:blipFill>
                      <a:blip r:embed="rId5"/>
                      <a:stretch>
                        <a:fillRect b="-3333"/>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F6D4DF31-8ACE-44F7-A91B-C460AE044FFA}"/>
                    </a:ext>
                  </a:extLst>
                </p:cNvPr>
                <p:cNvSpPr txBox="1"/>
                <p:nvPr/>
              </p:nvSpPr>
              <p:spPr>
                <a:xfrm>
                  <a:off x="6716143" y="4898881"/>
                  <a:ext cx="401494"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B2DB951D-C536-4C43-BBF9-8BE4ABAAF01F}"/>
                    </a:ext>
                  </a:extLst>
                </p:cNvPr>
                <p:cNvSpPr txBox="1"/>
                <p:nvPr/>
              </p:nvSpPr>
              <p:spPr>
                <a:xfrm>
                  <a:off x="8279495" y="4882657"/>
                  <a:ext cx="401494"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96C8834A-33C7-4A34-9CEF-9505F23035DC}"/>
                    </a:ext>
                  </a:extLst>
                </p:cNvPr>
                <p:cNvSpPr txBox="1"/>
                <p:nvPr/>
              </p:nvSpPr>
              <p:spPr>
                <a:xfrm>
                  <a:off x="7421260" y="4063571"/>
                  <a:ext cx="401494"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grpSp>
          <p:sp>
            <p:nvSpPr>
              <p:cNvPr id="37" name="文本框 36">
                <a:extLst>
                  <a:ext uri="{FF2B5EF4-FFF2-40B4-BE49-F238E27FC236}">
                    <a16:creationId xmlns:a16="http://schemas.microsoft.com/office/drawing/2014/main" id="{D65009C9-EC83-4362-9647-B5CF6FBB9FA3}"/>
                  </a:ext>
                </a:extLst>
              </p:cNvPr>
              <p:cNvSpPr txBox="1"/>
              <p:nvPr/>
            </p:nvSpPr>
            <p:spPr>
              <a:xfrm>
                <a:off x="6976280" y="4216957"/>
                <a:ext cx="1270809" cy="338554"/>
              </a:xfrm>
              <a:prstGeom prst="rect">
                <a:avLst/>
              </a:prstGeom>
              <a:noFill/>
            </p:spPr>
            <p:txBody>
              <a:bodyPr wrap="square" rtlCol="0">
                <a:spAutoFit/>
              </a:bodyPr>
              <a:lstStyle/>
              <a:p>
                <a:r>
                  <a:rPr lang="zh-CN" altLang="en-US" sz="1600" b="1" dirty="0">
                    <a:solidFill>
                      <a:srgbClr val="173A5A"/>
                    </a:solidFill>
                    <a:latin typeface="微软雅黑" panose="020B0503020204020204" pitchFamily="34" charset="-122"/>
                    <a:ea typeface="微软雅黑" panose="020B0503020204020204" pitchFamily="34" charset="-122"/>
                  </a:rPr>
                  <a:t>任务冲突图</a:t>
                </a:r>
              </a:p>
            </p:txBody>
          </p:sp>
        </p:gr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400AEEA-5D87-438F-AB80-1066F470CC3F}"/>
                    </a:ext>
                  </a:extLst>
                </p:cNvPr>
                <p:cNvSpPr/>
                <p:nvPr/>
              </p:nvSpPr>
              <p:spPr>
                <a:xfrm>
                  <a:off x="2051066" y="4211947"/>
                  <a:ext cx="481414" cy="369332"/>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宋体" panose="02010600030101010101" pitchFamily="2" charset="-122"/>
                              </a:rPr>
                            </m:ctrlPr>
                          </m:sSubPr>
                          <m:e>
                            <m:r>
                              <a:rPr lang="zh-CN" altLang="en-US" i="1">
                                <a:solidFill>
                                  <a:srgbClr val="000000"/>
                                </a:solidFill>
                                <a:latin typeface="Cambria Math" panose="02040503050406030204" pitchFamily="18" charset="0"/>
                                <a:ea typeface="宋体" panose="02010600030101010101" pitchFamily="2" charset="-122"/>
                              </a:rPr>
                              <m:t>𝜏</m:t>
                            </m:r>
                          </m:e>
                          <m:sub>
                            <m:r>
                              <a:rPr lang="zh-CN" altLang="en-US" b="0" i="1" smtClean="0">
                                <a:solidFill>
                                  <a:srgbClr val="000000"/>
                                </a:solidFill>
                                <a:latin typeface="Cambria Math" panose="02040503050406030204" pitchFamily="18" charset="0"/>
                                <a:ea typeface="宋体" panose="02010600030101010101" pitchFamily="2" charset="-122"/>
                              </a:rPr>
                              <m:t>𝛼</m:t>
                            </m:r>
                          </m:sub>
                        </m:sSub>
                      </m:oMath>
                    </m:oMathPara>
                  </a14:m>
                  <a:endParaRPr lang="zh-CN" altLang="en-US" dirty="0">
                    <a:solidFill>
                      <a:srgbClr val="000000"/>
                    </a:solidFill>
                    <a:latin typeface="Arial" panose="020B0604020202020204" pitchFamily="34" charset="0"/>
                    <a:ea typeface="宋体" panose="02010600030101010101" pitchFamily="2" charset="-122"/>
                  </a:endParaRPr>
                </a:p>
              </p:txBody>
            </p:sp>
          </mc:Choice>
          <mc:Fallback xmlns="">
            <p:sp>
              <p:nvSpPr>
                <p:cNvPr id="87" name="矩形 86">
                  <a:extLst>
                    <a:ext uri="{FF2B5EF4-FFF2-40B4-BE49-F238E27FC236}">
                      <a16:creationId xmlns:a16="http://schemas.microsoft.com/office/drawing/2014/main" id="{0A357101-D7F4-4602-B5A7-23ED485D440E}"/>
                    </a:ext>
                  </a:extLst>
                </p:cNvPr>
                <p:cNvSpPr>
                  <a:spLocks noRot="1" noChangeAspect="1" noMove="1" noResize="1" noEditPoints="1" noAdjustHandles="1" noChangeArrowheads="1" noChangeShapeType="1" noTextEdit="1"/>
                </p:cNvSpPr>
                <p:nvPr/>
              </p:nvSpPr>
              <p:spPr>
                <a:xfrm>
                  <a:off x="2051066" y="4211947"/>
                  <a:ext cx="481414" cy="369332"/>
                </a:xfrm>
                <a:prstGeom prst="rect">
                  <a:avLst/>
                </a:prstGeom>
                <a:blipFill>
                  <a:blip r:embed="rId6"/>
                  <a:stretch>
                    <a:fillRect/>
                  </a:stretch>
                </a:blipFill>
              </p:spPr>
              <p:txBody>
                <a:bodyPr/>
                <a:lstStyle/>
                <a:p>
                  <a:r>
                    <a:rPr lang="zh-CN" altLang="en-US">
                      <a:noFill/>
                    </a:rPr>
                    <a:t> </a:t>
                  </a:r>
                </a:p>
              </p:txBody>
            </p:sp>
          </mc:Fallback>
        </mc:AlternateContent>
      </p:grpSp>
      <p:sp>
        <p:nvSpPr>
          <p:cNvPr id="70" name="文本框 69">
            <a:extLst>
              <a:ext uri="{FF2B5EF4-FFF2-40B4-BE49-F238E27FC236}">
                <a16:creationId xmlns:a16="http://schemas.microsoft.com/office/drawing/2014/main" id="{36F28413-6E22-471B-B23C-5CA545110F0F}"/>
              </a:ext>
            </a:extLst>
          </p:cNvPr>
          <p:cNvSpPr txBox="1"/>
          <p:nvPr/>
        </p:nvSpPr>
        <p:spPr>
          <a:xfrm>
            <a:off x="2809703" y="3036554"/>
            <a:ext cx="1192730"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ea typeface="+mj-ea"/>
              </a:rPr>
              <a:t>路由选择</a:t>
            </a:r>
            <a:endParaRPr lang="zh-CN" altLang="en-US" sz="1600" dirty="0"/>
          </a:p>
        </p:txBody>
      </p:sp>
      <p:sp>
        <p:nvSpPr>
          <p:cNvPr id="72" name="文本框 71">
            <a:extLst>
              <a:ext uri="{FF2B5EF4-FFF2-40B4-BE49-F238E27FC236}">
                <a16:creationId xmlns:a16="http://schemas.microsoft.com/office/drawing/2014/main" id="{52897AE9-A7FE-4786-AFA5-F9A64CF51CDA}"/>
              </a:ext>
            </a:extLst>
          </p:cNvPr>
          <p:cNvSpPr txBox="1"/>
          <p:nvPr/>
        </p:nvSpPr>
        <p:spPr>
          <a:xfrm>
            <a:off x="4471232" y="2444022"/>
            <a:ext cx="1102201" cy="338554"/>
          </a:xfrm>
          <a:prstGeom prst="rect">
            <a:avLst/>
          </a:prstGeom>
          <a:noFill/>
        </p:spPr>
        <p:txBody>
          <a:bodyPr wrap="square">
            <a:spAutoFit/>
          </a:bodyPr>
          <a:lstStyle/>
          <a:p>
            <a:r>
              <a:rPr lang="zh-CN" altLang="en-US" sz="1600" dirty="0">
                <a:solidFill>
                  <a:srgbClr val="173A5A"/>
                </a:solidFill>
                <a:latin typeface="微软雅黑" panose="020B0503020204020204" pitchFamily="34" charset="-122"/>
                <a:ea typeface="+mj-ea"/>
              </a:rPr>
              <a:t>预调度</a:t>
            </a:r>
            <a:endParaRPr lang="zh-CN" altLang="en-US" sz="1600" dirty="0">
              <a:solidFill>
                <a:srgbClr val="173A5A"/>
              </a:solidFill>
            </a:endParaRPr>
          </a:p>
        </p:txBody>
      </p:sp>
      <p:sp>
        <p:nvSpPr>
          <p:cNvPr id="73" name="箭头: 下 72">
            <a:extLst>
              <a:ext uri="{FF2B5EF4-FFF2-40B4-BE49-F238E27FC236}">
                <a16:creationId xmlns:a16="http://schemas.microsoft.com/office/drawing/2014/main" id="{6CF4460D-6A5A-4005-9DF4-05F0B17E7149}"/>
              </a:ext>
            </a:extLst>
          </p:cNvPr>
          <p:cNvSpPr/>
          <p:nvPr/>
        </p:nvSpPr>
        <p:spPr>
          <a:xfrm rot="16200000">
            <a:off x="8482952" y="2475170"/>
            <a:ext cx="282022" cy="819956"/>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4B394CF3-B71A-4EF1-838C-D7524BDB293B}"/>
              </a:ext>
            </a:extLst>
          </p:cNvPr>
          <p:cNvSpPr txBox="1"/>
          <p:nvPr/>
        </p:nvSpPr>
        <p:spPr>
          <a:xfrm>
            <a:off x="8078776" y="2378904"/>
            <a:ext cx="1016289" cy="338554"/>
          </a:xfrm>
          <a:prstGeom prst="rect">
            <a:avLst/>
          </a:prstGeom>
          <a:noFill/>
        </p:spPr>
        <p:txBody>
          <a:bodyPr wrap="square">
            <a:spAutoFit/>
          </a:bodyPr>
          <a:lstStyle/>
          <a:p>
            <a:r>
              <a:rPr lang="zh-CN" altLang="en-US" sz="1600" b="1" dirty="0">
                <a:solidFill>
                  <a:srgbClr val="173A5A"/>
                </a:solidFill>
                <a:latin typeface="微软雅黑" panose="020B0503020204020204" pitchFamily="34" charset="-122"/>
                <a:ea typeface="+mj-ea"/>
              </a:rPr>
              <a:t>任务分组</a:t>
            </a:r>
            <a:endParaRPr lang="zh-CN" altLang="en-US" sz="1600" dirty="0">
              <a:solidFill>
                <a:srgbClr val="173A5A"/>
              </a:solidFill>
            </a:endParaRPr>
          </a:p>
        </p:txBody>
      </p:sp>
      <p:sp>
        <p:nvSpPr>
          <p:cNvPr id="83" name="文本框 82">
            <a:extLst>
              <a:ext uri="{FF2B5EF4-FFF2-40B4-BE49-F238E27FC236}">
                <a16:creationId xmlns:a16="http://schemas.microsoft.com/office/drawing/2014/main" id="{73D78734-9DD6-4FCB-B651-6F84C149CA81}"/>
              </a:ext>
            </a:extLst>
          </p:cNvPr>
          <p:cNvSpPr txBox="1"/>
          <p:nvPr/>
        </p:nvSpPr>
        <p:spPr>
          <a:xfrm>
            <a:off x="9641413" y="2136898"/>
            <a:ext cx="2749958" cy="369332"/>
          </a:xfrm>
          <a:prstGeom prst="rect">
            <a:avLst/>
          </a:prstGeom>
          <a:noFill/>
        </p:spPr>
        <p:txBody>
          <a:bodyPr wrap="square">
            <a:spAutoFit/>
          </a:bodyPr>
          <a:lstStyle/>
          <a:p>
            <a:r>
              <a:rPr lang="zh-CN" altLang="en-US" sz="1800" b="1" dirty="0">
                <a:solidFill>
                  <a:srgbClr val="173A5A"/>
                </a:solidFill>
                <a:latin typeface="+mj-ea"/>
                <a:ea typeface="+mj-ea"/>
              </a:rPr>
              <a:t>并行资源分配</a:t>
            </a:r>
            <a:endParaRPr lang="zh-CN" altLang="en-US" dirty="0"/>
          </a:p>
        </p:txBody>
      </p:sp>
      <p:grpSp>
        <p:nvGrpSpPr>
          <p:cNvPr id="86" name="组合 85">
            <a:extLst>
              <a:ext uri="{FF2B5EF4-FFF2-40B4-BE49-F238E27FC236}">
                <a16:creationId xmlns:a16="http://schemas.microsoft.com/office/drawing/2014/main" id="{F17178DC-7C2C-4BE0-B063-E6E8E620EC4D}"/>
              </a:ext>
            </a:extLst>
          </p:cNvPr>
          <p:cNvGrpSpPr/>
          <p:nvPr/>
        </p:nvGrpSpPr>
        <p:grpSpPr>
          <a:xfrm>
            <a:off x="9282460" y="2020834"/>
            <a:ext cx="2878639" cy="2361097"/>
            <a:chOff x="9282460" y="2020834"/>
            <a:chExt cx="2878639" cy="2361097"/>
          </a:xfrm>
        </p:grpSpPr>
        <p:pic>
          <p:nvPicPr>
            <p:cNvPr id="79" name="图片 78">
              <a:extLst>
                <a:ext uri="{FF2B5EF4-FFF2-40B4-BE49-F238E27FC236}">
                  <a16:creationId xmlns:a16="http://schemas.microsoft.com/office/drawing/2014/main" id="{AF449B93-8F61-4515-9044-FDE20B1EE8ED}"/>
                </a:ext>
              </a:extLst>
            </p:cNvPr>
            <p:cNvPicPr>
              <a:picLocks noChangeAspect="1"/>
            </p:cNvPicPr>
            <p:nvPr/>
          </p:nvPicPr>
          <p:blipFill rotWithShape="1">
            <a:blip r:embed="rId7"/>
            <a:srcRect l="56302" t="33333" r="3918" b="6573"/>
            <a:stretch/>
          </p:blipFill>
          <p:spPr>
            <a:xfrm>
              <a:off x="10487646" y="3349289"/>
              <a:ext cx="944280" cy="832734"/>
            </a:xfrm>
            <a:prstGeom prst="rect">
              <a:avLst/>
            </a:prstGeom>
            <a:ln>
              <a:noFill/>
            </a:ln>
          </p:spPr>
        </p:pic>
        <p:pic>
          <p:nvPicPr>
            <p:cNvPr id="80" name="图片 79">
              <a:extLst>
                <a:ext uri="{FF2B5EF4-FFF2-40B4-BE49-F238E27FC236}">
                  <a16:creationId xmlns:a16="http://schemas.microsoft.com/office/drawing/2014/main" id="{97034F40-FB1E-468C-AD2B-8AC70ECC6CA0}"/>
                </a:ext>
              </a:extLst>
            </p:cNvPr>
            <p:cNvPicPr>
              <a:picLocks noChangeAspect="1"/>
            </p:cNvPicPr>
            <p:nvPr/>
          </p:nvPicPr>
          <p:blipFill rotWithShape="1">
            <a:blip r:embed="rId7"/>
            <a:srcRect l="3977" t="26067" r="53671" b="8503"/>
            <a:stretch/>
          </p:blipFill>
          <p:spPr>
            <a:xfrm>
              <a:off x="9328517" y="3349289"/>
              <a:ext cx="944280" cy="851607"/>
            </a:xfrm>
            <a:prstGeom prst="rect">
              <a:avLst/>
            </a:prstGeom>
            <a:ln>
              <a:noFill/>
            </a:ln>
          </p:spPr>
        </p:pic>
        <p:sp>
          <p:nvSpPr>
            <p:cNvPr id="81" name="文本框 80">
              <a:extLst>
                <a:ext uri="{FF2B5EF4-FFF2-40B4-BE49-F238E27FC236}">
                  <a16:creationId xmlns:a16="http://schemas.microsoft.com/office/drawing/2014/main" id="{D4960964-1F8A-4BEE-903E-9F2C9CE86023}"/>
                </a:ext>
              </a:extLst>
            </p:cNvPr>
            <p:cNvSpPr txBox="1"/>
            <p:nvPr/>
          </p:nvSpPr>
          <p:spPr>
            <a:xfrm>
              <a:off x="10126176" y="3439883"/>
              <a:ext cx="1016289" cy="461665"/>
            </a:xfrm>
            <a:prstGeom prst="rect">
              <a:avLst/>
            </a:prstGeom>
            <a:noFill/>
          </p:spPr>
          <p:txBody>
            <a:bodyPr wrap="square" rtlCol="0">
              <a:spAutoFit/>
            </a:bodyPr>
            <a:lstStyle/>
            <a:p>
              <a:r>
                <a:rPr lang="en-US" altLang="zh-CN" sz="2400" b="1" dirty="0">
                  <a:latin typeface="+mj-ea"/>
                  <a:ea typeface="+mj-ea"/>
                </a:rPr>
                <a:t>…</a:t>
              </a:r>
              <a:endParaRPr lang="zh-CN" altLang="en-US" sz="2400" b="1" dirty="0">
                <a:latin typeface="+mj-ea"/>
                <a:ea typeface="+mj-ea"/>
              </a:endParaRPr>
            </a:p>
          </p:txBody>
        </p:sp>
        <p:sp>
          <p:nvSpPr>
            <p:cNvPr id="82" name="矩形 81">
              <a:extLst>
                <a:ext uri="{FF2B5EF4-FFF2-40B4-BE49-F238E27FC236}">
                  <a16:creationId xmlns:a16="http://schemas.microsoft.com/office/drawing/2014/main" id="{8E2A0DE4-2415-4E2C-AFE0-BCBD7766F806}"/>
                </a:ext>
              </a:extLst>
            </p:cNvPr>
            <p:cNvSpPr/>
            <p:nvPr/>
          </p:nvSpPr>
          <p:spPr>
            <a:xfrm>
              <a:off x="9282460" y="2020834"/>
              <a:ext cx="2220457" cy="2361097"/>
            </a:xfrm>
            <a:prstGeom prst="rect">
              <a:avLst/>
            </a:prstGeom>
            <a:noFill/>
            <a:ln>
              <a:solidFill>
                <a:srgbClr val="17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AD93757B-53B2-4107-A226-0541B520F5CD}"/>
                </a:ext>
              </a:extLst>
            </p:cNvPr>
            <p:cNvSpPr txBox="1"/>
            <p:nvPr/>
          </p:nvSpPr>
          <p:spPr>
            <a:xfrm>
              <a:off x="10035026" y="3005378"/>
              <a:ext cx="2126073"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ea typeface="+mj-ea"/>
                </a:rPr>
                <a:t>资源联合分配</a:t>
              </a:r>
              <a:endParaRPr lang="zh-CN" altLang="en-US" sz="1600" dirty="0"/>
            </a:p>
          </p:txBody>
        </p:sp>
      </p:grpSp>
      <p:sp>
        <p:nvSpPr>
          <p:cNvPr id="87" name="文本框 86">
            <a:extLst>
              <a:ext uri="{FF2B5EF4-FFF2-40B4-BE49-F238E27FC236}">
                <a16:creationId xmlns:a16="http://schemas.microsoft.com/office/drawing/2014/main" id="{AA75A50B-2A32-41D4-9894-9F4D750BF9BD}"/>
              </a:ext>
            </a:extLst>
          </p:cNvPr>
          <p:cNvSpPr txBox="1"/>
          <p:nvPr/>
        </p:nvSpPr>
        <p:spPr>
          <a:xfrm>
            <a:off x="9376844" y="2567752"/>
            <a:ext cx="2126073"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ea typeface="+mj-ea"/>
              </a:rPr>
              <a:t>分组并行计算</a:t>
            </a:r>
            <a:endParaRPr lang="zh-CN" altLang="en-US" sz="1600" dirty="0"/>
          </a:p>
        </p:txBody>
      </p:sp>
      <p:sp>
        <p:nvSpPr>
          <p:cNvPr id="89" name="文本框 88">
            <a:extLst>
              <a:ext uri="{FF2B5EF4-FFF2-40B4-BE49-F238E27FC236}">
                <a16:creationId xmlns:a16="http://schemas.microsoft.com/office/drawing/2014/main" id="{6B257C79-5379-4ECB-97DF-814EF7F90F98}"/>
              </a:ext>
            </a:extLst>
          </p:cNvPr>
          <p:cNvSpPr txBox="1"/>
          <p:nvPr/>
        </p:nvSpPr>
        <p:spPr>
          <a:xfrm>
            <a:off x="10225128" y="2713518"/>
            <a:ext cx="365172" cy="461665"/>
          </a:xfrm>
          <a:prstGeom prst="rect">
            <a:avLst/>
          </a:prstGeom>
          <a:noFill/>
        </p:spPr>
        <p:txBody>
          <a:bodyPr wrap="square">
            <a:spAutoFit/>
          </a:bodyPr>
          <a:lstStyle/>
          <a:p>
            <a:r>
              <a:rPr lang="en-US" altLang="zh-CN" sz="2400" b="1" dirty="0">
                <a:solidFill>
                  <a:schemeClr val="accent3">
                    <a:lumMod val="75000"/>
                  </a:schemeClr>
                </a:solidFill>
                <a:latin typeface="+mj-ea"/>
                <a:ea typeface="+mj-ea"/>
              </a:rPr>
              <a:t>+</a:t>
            </a:r>
            <a:endParaRPr lang="zh-CN" altLang="en-US" sz="2400" dirty="0"/>
          </a:p>
        </p:txBody>
      </p:sp>
      <p:pic>
        <p:nvPicPr>
          <p:cNvPr id="91" name="图片 90">
            <a:extLst>
              <a:ext uri="{FF2B5EF4-FFF2-40B4-BE49-F238E27FC236}">
                <a16:creationId xmlns:a16="http://schemas.microsoft.com/office/drawing/2014/main" id="{BFA63272-7837-462F-A95E-BA9A679FD4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6052" y="4530566"/>
            <a:ext cx="5928874" cy="1844200"/>
          </a:xfrm>
          <a:prstGeom prst="rect">
            <a:avLst/>
          </a:prstGeom>
        </p:spPr>
      </p:pic>
      <p:sp>
        <p:nvSpPr>
          <p:cNvPr id="96" name="文本框 95">
            <a:extLst>
              <a:ext uri="{FF2B5EF4-FFF2-40B4-BE49-F238E27FC236}">
                <a16:creationId xmlns:a16="http://schemas.microsoft.com/office/drawing/2014/main" id="{A1CECD5E-DFD5-43FB-882A-C66406F94BA3}"/>
              </a:ext>
            </a:extLst>
          </p:cNvPr>
          <p:cNvSpPr txBox="1"/>
          <p:nvPr/>
        </p:nvSpPr>
        <p:spPr>
          <a:xfrm>
            <a:off x="6249923" y="5114112"/>
            <a:ext cx="1192730" cy="338554"/>
          </a:xfrm>
          <a:prstGeom prst="rect">
            <a:avLst/>
          </a:prstGeom>
          <a:noFill/>
        </p:spPr>
        <p:txBody>
          <a:bodyPr wrap="square">
            <a:spAutoFit/>
          </a:bodyPr>
          <a:lstStyle/>
          <a:p>
            <a:r>
              <a:rPr lang="zh-CN" altLang="en-US" sz="1600" b="1" dirty="0">
                <a:solidFill>
                  <a:srgbClr val="173A5A"/>
                </a:solidFill>
                <a:latin typeface="微软雅黑" panose="020B0503020204020204" pitchFamily="34" charset="-122"/>
                <a:ea typeface="+mj-ea"/>
              </a:rPr>
              <a:t>运行时间</a:t>
            </a:r>
            <a:endParaRPr lang="zh-CN" altLang="en-US" sz="1600" dirty="0">
              <a:solidFill>
                <a:srgbClr val="173A5A"/>
              </a:solidFill>
            </a:endParaRPr>
          </a:p>
        </p:txBody>
      </p:sp>
      <p:sp>
        <p:nvSpPr>
          <p:cNvPr id="97" name="文本框 96">
            <a:extLst>
              <a:ext uri="{FF2B5EF4-FFF2-40B4-BE49-F238E27FC236}">
                <a16:creationId xmlns:a16="http://schemas.microsoft.com/office/drawing/2014/main" id="{5B757654-B2CB-4059-849E-ECC1A22613EB}"/>
              </a:ext>
            </a:extLst>
          </p:cNvPr>
          <p:cNvSpPr txBox="1"/>
          <p:nvPr/>
        </p:nvSpPr>
        <p:spPr>
          <a:xfrm>
            <a:off x="9107082" y="5109962"/>
            <a:ext cx="1551636" cy="338554"/>
          </a:xfrm>
          <a:prstGeom prst="rect">
            <a:avLst/>
          </a:prstGeom>
          <a:noFill/>
        </p:spPr>
        <p:txBody>
          <a:bodyPr wrap="square">
            <a:spAutoFit/>
          </a:bodyPr>
          <a:lstStyle/>
          <a:p>
            <a:r>
              <a:rPr lang="zh-CN" altLang="en-US" sz="1600" b="1" dirty="0">
                <a:solidFill>
                  <a:srgbClr val="173A5A"/>
                </a:solidFill>
              </a:rPr>
              <a:t>调度成功率</a:t>
            </a:r>
          </a:p>
        </p:txBody>
      </p:sp>
      <p:sp>
        <p:nvSpPr>
          <p:cNvPr id="98" name="箭头: 下 97">
            <a:extLst>
              <a:ext uri="{FF2B5EF4-FFF2-40B4-BE49-F238E27FC236}">
                <a16:creationId xmlns:a16="http://schemas.microsoft.com/office/drawing/2014/main" id="{A020FBE7-14E6-4E41-99F1-36401712B5B0}"/>
              </a:ext>
            </a:extLst>
          </p:cNvPr>
          <p:cNvSpPr/>
          <p:nvPr/>
        </p:nvSpPr>
        <p:spPr>
          <a:xfrm>
            <a:off x="3143313" y="4295315"/>
            <a:ext cx="262755" cy="363179"/>
          </a:xfrm>
          <a:prstGeom prst="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64880494-1F04-48A5-92E5-6284AED612AE}"/>
              </a:ext>
            </a:extLst>
          </p:cNvPr>
          <p:cNvSpPr txBox="1"/>
          <p:nvPr/>
        </p:nvSpPr>
        <p:spPr>
          <a:xfrm>
            <a:off x="959981" y="4764820"/>
            <a:ext cx="1633851" cy="338554"/>
          </a:xfrm>
          <a:prstGeom prst="rect">
            <a:avLst/>
          </a:prstGeom>
          <a:noFill/>
        </p:spPr>
        <p:txBody>
          <a:bodyPr wrap="square">
            <a:spAutoFit/>
          </a:bodyPr>
          <a:lstStyle/>
          <a:p>
            <a:r>
              <a:rPr lang="zh-CN" altLang="en-US" sz="1600" b="1" dirty="0">
                <a:solidFill>
                  <a:srgbClr val="173A5A"/>
                </a:solidFill>
                <a:latin typeface="微软雅黑" panose="020B0503020204020204" pitchFamily="34" charset="-122"/>
                <a:ea typeface="+mj-ea"/>
              </a:rPr>
              <a:t>均匀任务分区</a:t>
            </a:r>
            <a:endParaRPr lang="zh-CN" altLang="en-US" sz="1600" dirty="0">
              <a:solidFill>
                <a:srgbClr val="173A5A"/>
              </a:solidFill>
            </a:endParaRPr>
          </a:p>
        </p:txBody>
      </p:sp>
      <p:sp>
        <p:nvSpPr>
          <p:cNvPr id="101" name="文本框 100">
            <a:extLst>
              <a:ext uri="{FF2B5EF4-FFF2-40B4-BE49-F238E27FC236}">
                <a16:creationId xmlns:a16="http://schemas.microsoft.com/office/drawing/2014/main" id="{54AF94F5-1BCE-45ED-8A3A-2D987007C693}"/>
              </a:ext>
            </a:extLst>
          </p:cNvPr>
          <p:cNvSpPr txBox="1"/>
          <p:nvPr/>
        </p:nvSpPr>
        <p:spPr>
          <a:xfrm>
            <a:off x="2784939" y="4743969"/>
            <a:ext cx="1633851" cy="338554"/>
          </a:xfrm>
          <a:prstGeom prst="rect">
            <a:avLst/>
          </a:prstGeom>
          <a:noFill/>
        </p:spPr>
        <p:txBody>
          <a:bodyPr wrap="square">
            <a:spAutoFit/>
          </a:bodyPr>
          <a:lstStyle/>
          <a:p>
            <a:r>
              <a:rPr lang="zh-CN" altLang="en-US" sz="1600" b="1" dirty="0">
                <a:solidFill>
                  <a:srgbClr val="173A5A"/>
                </a:solidFill>
                <a:latin typeface="微软雅黑" panose="020B0503020204020204" pitchFamily="34" charset="-122"/>
                <a:ea typeface="+mj-ea"/>
              </a:rPr>
              <a:t>终端系统映射</a:t>
            </a:r>
            <a:endParaRPr lang="zh-CN" altLang="en-US" sz="1600" dirty="0">
              <a:solidFill>
                <a:srgbClr val="173A5A"/>
              </a:solidFill>
            </a:endParaRPr>
          </a:p>
        </p:txBody>
      </p:sp>
      <p:sp>
        <p:nvSpPr>
          <p:cNvPr id="103" name="文本框 102">
            <a:extLst>
              <a:ext uri="{FF2B5EF4-FFF2-40B4-BE49-F238E27FC236}">
                <a16:creationId xmlns:a16="http://schemas.microsoft.com/office/drawing/2014/main" id="{3EBF5D85-F506-4849-9A55-17DBF33C7259}"/>
              </a:ext>
            </a:extLst>
          </p:cNvPr>
          <p:cNvSpPr txBox="1"/>
          <p:nvPr/>
        </p:nvSpPr>
        <p:spPr>
          <a:xfrm>
            <a:off x="2413211" y="4724077"/>
            <a:ext cx="313507" cy="369332"/>
          </a:xfrm>
          <a:prstGeom prst="rect">
            <a:avLst/>
          </a:prstGeom>
          <a:noFill/>
        </p:spPr>
        <p:txBody>
          <a:bodyPr wrap="square">
            <a:spAutoFit/>
          </a:bodyPr>
          <a:lstStyle/>
          <a:p>
            <a:r>
              <a:rPr lang="en-US" altLang="zh-CN" sz="1800" b="1" dirty="0">
                <a:solidFill>
                  <a:schemeClr val="accent3">
                    <a:lumMod val="75000"/>
                  </a:schemeClr>
                </a:solidFill>
                <a:latin typeface="+mj-ea"/>
                <a:ea typeface="+mj-ea"/>
              </a:rPr>
              <a:t>+</a:t>
            </a:r>
            <a:endParaRPr lang="zh-CN" altLang="en-US" sz="1800" dirty="0"/>
          </a:p>
        </p:txBody>
      </p:sp>
      <p:sp>
        <p:nvSpPr>
          <p:cNvPr id="104" name="文本框 103">
            <a:extLst>
              <a:ext uri="{FF2B5EF4-FFF2-40B4-BE49-F238E27FC236}">
                <a16:creationId xmlns:a16="http://schemas.microsoft.com/office/drawing/2014/main" id="{C88C126E-DAF5-4B92-B3EA-4C4B096DB382}"/>
              </a:ext>
            </a:extLst>
          </p:cNvPr>
          <p:cNvSpPr txBox="1"/>
          <p:nvPr/>
        </p:nvSpPr>
        <p:spPr>
          <a:xfrm>
            <a:off x="8113588" y="3103791"/>
            <a:ext cx="1016289" cy="338554"/>
          </a:xfrm>
          <a:prstGeom prst="rect">
            <a:avLst/>
          </a:prstGeom>
          <a:noFill/>
        </p:spPr>
        <p:txBody>
          <a:bodyPr wrap="square">
            <a:spAutoFit/>
          </a:bodyPr>
          <a:lstStyle/>
          <a:p>
            <a:r>
              <a:rPr lang="zh-CN" altLang="en-US" sz="1600" b="1" dirty="0">
                <a:solidFill>
                  <a:srgbClr val="173A5A"/>
                </a:solidFill>
                <a:latin typeface="微软雅黑" panose="020B0503020204020204" pitchFamily="34" charset="-122"/>
                <a:ea typeface="+mj-ea"/>
              </a:rPr>
              <a:t>资源隔离</a:t>
            </a:r>
            <a:endParaRPr lang="zh-CN" altLang="en-US" sz="1600" dirty="0">
              <a:solidFill>
                <a:srgbClr val="173A5A"/>
              </a:solidFill>
            </a:endParaRPr>
          </a:p>
        </p:txBody>
      </p:sp>
      <p:cxnSp>
        <p:nvCxnSpPr>
          <p:cNvPr id="106" name="直接箭头连接符 105">
            <a:extLst>
              <a:ext uri="{FF2B5EF4-FFF2-40B4-BE49-F238E27FC236}">
                <a16:creationId xmlns:a16="http://schemas.microsoft.com/office/drawing/2014/main" id="{47687B72-857A-460D-BC24-A8897509463E}"/>
              </a:ext>
            </a:extLst>
          </p:cNvPr>
          <p:cNvCxnSpPr>
            <a:stCxn id="100" idx="2"/>
          </p:cNvCxnSpPr>
          <p:nvPr/>
        </p:nvCxnSpPr>
        <p:spPr>
          <a:xfrm flipH="1">
            <a:off x="1776906" y="5103374"/>
            <a:ext cx="1" cy="554217"/>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108" name="文本框 107">
            <a:extLst>
              <a:ext uri="{FF2B5EF4-FFF2-40B4-BE49-F238E27FC236}">
                <a16:creationId xmlns:a16="http://schemas.microsoft.com/office/drawing/2014/main" id="{2BCB9EB4-BEBD-46A3-BCAD-DB744905B3E0}"/>
              </a:ext>
            </a:extLst>
          </p:cNvPr>
          <p:cNvSpPr txBox="1"/>
          <p:nvPr/>
        </p:nvSpPr>
        <p:spPr>
          <a:xfrm>
            <a:off x="862216" y="5707178"/>
            <a:ext cx="2612892" cy="307777"/>
          </a:xfrm>
          <a:prstGeom prst="rect">
            <a:avLst/>
          </a:prstGeom>
          <a:noFill/>
        </p:spPr>
        <p:txBody>
          <a:bodyPr wrap="square">
            <a:spAutoFit/>
          </a:bodyPr>
          <a:lstStyle/>
          <a:p>
            <a:r>
              <a:rPr lang="zh-CN" altLang="en-US" sz="1400" dirty="0">
                <a:solidFill>
                  <a:srgbClr val="173A5A"/>
                </a:solidFill>
                <a:latin typeface="+mj-ea"/>
                <a:ea typeface="+mj-ea"/>
              </a:rPr>
              <a:t>哪些任务在同一个终端系统</a:t>
            </a:r>
            <a:endParaRPr lang="zh-CN" altLang="en-US" sz="1400" dirty="0"/>
          </a:p>
        </p:txBody>
      </p:sp>
      <p:sp>
        <p:nvSpPr>
          <p:cNvPr id="109" name="文本框 108">
            <a:extLst>
              <a:ext uri="{FF2B5EF4-FFF2-40B4-BE49-F238E27FC236}">
                <a16:creationId xmlns:a16="http://schemas.microsoft.com/office/drawing/2014/main" id="{016402A7-9F21-4B2C-AFFC-B96E481B151D}"/>
              </a:ext>
            </a:extLst>
          </p:cNvPr>
          <p:cNvSpPr txBox="1"/>
          <p:nvPr/>
        </p:nvSpPr>
        <p:spPr>
          <a:xfrm>
            <a:off x="916193" y="5210836"/>
            <a:ext cx="816925" cy="338554"/>
          </a:xfrm>
          <a:prstGeom prst="rect">
            <a:avLst/>
          </a:prstGeom>
          <a:noFill/>
        </p:spPr>
        <p:txBody>
          <a:bodyPr wrap="square">
            <a:spAutoFit/>
          </a:bodyPr>
          <a:lstStyle/>
          <a:p>
            <a:r>
              <a:rPr lang="zh-CN" altLang="en-US" sz="1600" b="1" dirty="0">
                <a:solidFill>
                  <a:srgbClr val="173A5A"/>
                </a:solidFill>
                <a:latin typeface="微软雅黑" panose="020B0503020204020204" pitchFamily="34" charset="-122"/>
                <a:ea typeface="+mj-ea"/>
              </a:rPr>
              <a:t>谱聚类</a:t>
            </a:r>
            <a:endParaRPr lang="zh-CN" altLang="en-US" sz="1600" dirty="0">
              <a:solidFill>
                <a:srgbClr val="173A5A"/>
              </a:solidFill>
            </a:endParaRPr>
          </a:p>
        </p:txBody>
      </p:sp>
      <p:cxnSp>
        <p:nvCxnSpPr>
          <p:cNvPr id="110" name="直接箭头连接符 109">
            <a:extLst>
              <a:ext uri="{FF2B5EF4-FFF2-40B4-BE49-F238E27FC236}">
                <a16:creationId xmlns:a16="http://schemas.microsoft.com/office/drawing/2014/main" id="{76D37531-BBCD-4324-BA34-1DA5D0D5AC4A}"/>
              </a:ext>
            </a:extLst>
          </p:cNvPr>
          <p:cNvCxnSpPr>
            <a:cxnSpLocks/>
          </p:cNvCxnSpPr>
          <p:nvPr/>
        </p:nvCxnSpPr>
        <p:spPr>
          <a:xfrm flipH="1">
            <a:off x="3423836" y="5021947"/>
            <a:ext cx="1" cy="303512"/>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112" name="文本框 111">
            <a:extLst>
              <a:ext uri="{FF2B5EF4-FFF2-40B4-BE49-F238E27FC236}">
                <a16:creationId xmlns:a16="http://schemas.microsoft.com/office/drawing/2014/main" id="{754F2129-4272-47BD-9CE4-39AECD0FCA71}"/>
              </a:ext>
            </a:extLst>
          </p:cNvPr>
          <p:cNvSpPr txBox="1"/>
          <p:nvPr/>
        </p:nvSpPr>
        <p:spPr>
          <a:xfrm>
            <a:off x="2142621" y="5285874"/>
            <a:ext cx="2682360" cy="307777"/>
          </a:xfrm>
          <a:prstGeom prst="rect">
            <a:avLst/>
          </a:prstGeom>
          <a:noFill/>
        </p:spPr>
        <p:txBody>
          <a:bodyPr wrap="square">
            <a:spAutoFit/>
          </a:bodyPr>
          <a:lstStyle/>
          <a:p>
            <a:r>
              <a:rPr lang="zh-CN" altLang="en-US" sz="1400" dirty="0">
                <a:solidFill>
                  <a:srgbClr val="173A5A"/>
                </a:solidFill>
                <a:latin typeface="+mj-ea"/>
                <a:ea typeface="+mj-ea"/>
              </a:rPr>
              <a:t>每个任务分区在哪一个终端系统</a:t>
            </a:r>
            <a:endParaRPr lang="zh-CN" altLang="en-US" sz="1400" dirty="0"/>
          </a:p>
        </p:txBody>
      </p:sp>
      <p:sp>
        <p:nvSpPr>
          <p:cNvPr id="113" name="文本框 112">
            <a:extLst>
              <a:ext uri="{FF2B5EF4-FFF2-40B4-BE49-F238E27FC236}">
                <a16:creationId xmlns:a16="http://schemas.microsoft.com/office/drawing/2014/main" id="{B96E83BB-FA57-45F9-BDCB-E24A6A832C18}"/>
              </a:ext>
            </a:extLst>
          </p:cNvPr>
          <p:cNvSpPr txBox="1"/>
          <p:nvPr/>
        </p:nvSpPr>
        <p:spPr>
          <a:xfrm>
            <a:off x="3185324" y="5680733"/>
            <a:ext cx="1550536" cy="338554"/>
          </a:xfrm>
          <a:prstGeom prst="rect">
            <a:avLst/>
          </a:prstGeom>
          <a:noFill/>
        </p:spPr>
        <p:txBody>
          <a:bodyPr wrap="square">
            <a:spAutoFit/>
          </a:bodyPr>
          <a:lstStyle/>
          <a:p>
            <a:r>
              <a:rPr lang="zh-CN" altLang="en-US" sz="1600" b="1" dirty="0">
                <a:solidFill>
                  <a:srgbClr val="173A5A"/>
                </a:solidFill>
                <a:latin typeface="微软雅黑" panose="020B0503020204020204" pitchFamily="34" charset="-122"/>
                <a:ea typeface="+mj-ea"/>
              </a:rPr>
              <a:t>低算法复杂度</a:t>
            </a:r>
            <a:endParaRPr lang="zh-CN" altLang="en-US" sz="1600" dirty="0">
              <a:solidFill>
                <a:srgbClr val="173A5A"/>
              </a:solidFill>
            </a:endParaRPr>
          </a:p>
        </p:txBody>
      </p:sp>
      <p:sp>
        <p:nvSpPr>
          <p:cNvPr id="114" name="文本框 113">
            <a:extLst>
              <a:ext uri="{FF2B5EF4-FFF2-40B4-BE49-F238E27FC236}">
                <a16:creationId xmlns:a16="http://schemas.microsoft.com/office/drawing/2014/main" id="{8EB050E8-05F5-4364-A266-A4B7269817C3}"/>
              </a:ext>
            </a:extLst>
          </p:cNvPr>
          <p:cNvSpPr txBox="1"/>
          <p:nvPr/>
        </p:nvSpPr>
        <p:spPr>
          <a:xfrm>
            <a:off x="4294743" y="3400207"/>
            <a:ext cx="1206990" cy="830997"/>
          </a:xfrm>
          <a:prstGeom prst="rect">
            <a:avLst/>
          </a:prstGeom>
          <a:noFill/>
        </p:spPr>
        <p:txBody>
          <a:bodyPr wrap="square">
            <a:spAutoFit/>
          </a:bodyPr>
          <a:lstStyle/>
          <a:p>
            <a:r>
              <a:rPr lang="zh-CN" altLang="en-US" sz="1600" dirty="0">
                <a:solidFill>
                  <a:srgbClr val="173A5A"/>
                </a:solidFill>
                <a:latin typeface="微软雅黑" panose="020B0503020204020204" pitchFamily="34" charset="-122"/>
                <a:ea typeface="+mj-ea"/>
              </a:rPr>
              <a:t>减少任务间计算和网络资源冲突</a:t>
            </a:r>
            <a:endParaRPr lang="zh-CN" altLang="en-US" sz="1600" dirty="0">
              <a:solidFill>
                <a:srgbClr val="173A5A"/>
              </a:solidFill>
            </a:endParaRPr>
          </a:p>
        </p:txBody>
      </p:sp>
      <p:cxnSp>
        <p:nvCxnSpPr>
          <p:cNvPr id="115" name="直接箭头连接符 114">
            <a:extLst>
              <a:ext uri="{FF2B5EF4-FFF2-40B4-BE49-F238E27FC236}">
                <a16:creationId xmlns:a16="http://schemas.microsoft.com/office/drawing/2014/main" id="{878EA4E5-764A-48E0-AA16-9F9A29628136}"/>
              </a:ext>
            </a:extLst>
          </p:cNvPr>
          <p:cNvCxnSpPr>
            <a:cxnSpLocks/>
          </p:cNvCxnSpPr>
          <p:nvPr/>
        </p:nvCxnSpPr>
        <p:spPr>
          <a:xfrm flipH="1" flipV="1">
            <a:off x="4825226" y="3009388"/>
            <a:ext cx="228" cy="359934"/>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19" name="直接箭头连接符 118">
            <a:extLst>
              <a:ext uri="{FF2B5EF4-FFF2-40B4-BE49-F238E27FC236}">
                <a16:creationId xmlns:a16="http://schemas.microsoft.com/office/drawing/2014/main" id="{936C18FB-977C-47A4-A790-6848DA74B472}"/>
              </a:ext>
            </a:extLst>
          </p:cNvPr>
          <p:cNvCxnSpPr>
            <a:cxnSpLocks/>
          </p:cNvCxnSpPr>
          <p:nvPr/>
        </p:nvCxnSpPr>
        <p:spPr>
          <a:xfrm flipV="1">
            <a:off x="4824980" y="4175530"/>
            <a:ext cx="246" cy="383089"/>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124" name="矩形 123">
            <a:extLst>
              <a:ext uri="{FF2B5EF4-FFF2-40B4-BE49-F238E27FC236}">
                <a16:creationId xmlns:a16="http://schemas.microsoft.com/office/drawing/2014/main" id="{FD7F9262-88EB-4130-AC35-0DC330EA03C2}"/>
              </a:ext>
            </a:extLst>
          </p:cNvPr>
          <p:cNvSpPr/>
          <p:nvPr/>
        </p:nvSpPr>
        <p:spPr>
          <a:xfrm>
            <a:off x="613113" y="4658494"/>
            <a:ext cx="4284633" cy="1599856"/>
          </a:xfrm>
          <a:prstGeom prst="rect">
            <a:avLst/>
          </a:prstGeom>
          <a:noFill/>
          <a:ln>
            <a:solidFill>
              <a:srgbClr val="17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9990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1501411-A9F3-4A20-866C-3F9DD18A4FBE}"/>
              </a:ext>
            </a:extLst>
          </p:cNvPr>
          <p:cNvSpPr>
            <a:spLocks noGrp="1"/>
          </p:cNvSpPr>
          <p:nvPr>
            <p:ph type="sldNum" sz="quarter" idx="10"/>
          </p:nvPr>
        </p:nvSpPr>
        <p:spPr/>
        <p:txBody>
          <a:bodyPr/>
          <a:lstStyle/>
          <a:p>
            <a:fld id="{6C53781C-E1F6-4315-A39D-61273F2E0596}" type="slidenum">
              <a:rPr lang="zh-CN" altLang="en-US" smtClean="0"/>
              <a:pPr/>
              <a:t>17</a:t>
            </a:fld>
            <a:endParaRPr lang="zh-CN" altLang="en-US" dirty="0"/>
          </a:p>
        </p:txBody>
      </p:sp>
      <p:sp>
        <p:nvSpPr>
          <p:cNvPr id="3" name="文本占位符 2">
            <a:extLst>
              <a:ext uri="{FF2B5EF4-FFF2-40B4-BE49-F238E27FC236}">
                <a16:creationId xmlns:a16="http://schemas.microsoft.com/office/drawing/2014/main" id="{97752917-C98D-45A4-8A04-9253BE4C72EF}"/>
              </a:ext>
            </a:extLst>
          </p:cNvPr>
          <p:cNvSpPr>
            <a:spLocks noGrp="1"/>
          </p:cNvSpPr>
          <p:nvPr>
            <p:ph type="body" sz="quarter" idx="14"/>
          </p:nvPr>
        </p:nvSpPr>
        <p:spPr>
          <a:xfrm>
            <a:off x="1075351" y="43657"/>
            <a:ext cx="8350003" cy="598488"/>
          </a:xfrm>
        </p:spPr>
        <p:txBody>
          <a:bodyPr/>
          <a:lstStyle/>
          <a:p>
            <a:r>
              <a:rPr lang="zh-CN" altLang="en-US" dirty="0"/>
              <a:t>研究内容四：</a:t>
            </a:r>
            <a:r>
              <a:rPr lang="zh-CN" altLang="en-US" sz="2400" dirty="0"/>
              <a:t>基于图论的任务</a:t>
            </a:r>
            <a:r>
              <a:rPr lang="en-US" altLang="zh-CN" sz="2400" dirty="0"/>
              <a:t>-</a:t>
            </a:r>
            <a:r>
              <a:rPr lang="zh-CN" altLang="en-US" sz="2400" dirty="0"/>
              <a:t>网络冗余调度机制</a:t>
            </a:r>
            <a:endParaRPr lang="zh-CN" altLang="en-US" dirty="0"/>
          </a:p>
        </p:txBody>
      </p:sp>
      <p:sp>
        <p:nvSpPr>
          <p:cNvPr id="4" name="文本框 3">
            <a:extLst>
              <a:ext uri="{FF2B5EF4-FFF2-40B4-BE49-F238E27FC236}">
                <a16:creationId xmlns:a16="http://schemas.microsoft.com/office/drawing/2014/main" id="{3FBA38F0-21A1-47C6-9EEC-DBBDCDC6A3FE}"/>
              </a:ext>
            </a:extLst>
          </p:cNvPr>
          <p:cNvSpPr txBox="1"/>
          <p:nvPr/>
        </p:nvSpPr>
        <p:spPr>
          <a:xfrm>
            <a:off x="2207740" y="1060075"/>
            <a:ext cx="8503803" cy="701346"/>
          </a:xfrm>
          <a:prstGeom prst="rect">
            <a:avLst/>
          </a:prstGeom>
          <a:noFill/>
        </p:spPr>
        <p:txBody>
          <a:bodyPr wrap="square" rtlCol="0">
            <a:spAutoFit/>
          </a:bodyPr>
          <a:lstStyle/>
          <a:p>
            <a:pPr algn="just">
              <a:lnSpc>
                <a:spcPct val="130000"/>
              </a:lnSpc>
              <a:defRPr/>
            </a:pPr>
            <a:r>
              <a:rPr lang="zh-CN" altLang="en-US" sz="1600" b="1" dirty="0">
                <a:solidFill>
                  <a:srgbClr val="173A5A"/>
                </a:solidFill>
                <a:latin typeface="微软雅黑" panose="020B0503020204020204" pitchFamily="34" charset="-122"/>
                <a:ea typeface="微软雅黑" panose="020B0503020204020204" pitchFamily="34" charset="-122"/>
              </a:rPr>
              <a:t>针对中大规模工业时间敏感应用，提出基于图论的任务</a:t>
            </a:r>
            <a:r>
              <a:rPr lang="en-US" altLang="zh-CN" sz="1600" b="1" dirty="0">
                <a:solidFill>
                  <a:srgbClr val="173A5A"/>
                </a:solidFill>
                <a:latin typeface="微软雅黑" panose="020B0503020204020204" pitchFamily="34" charset="-122"/>
                <a:ea typeface="微软雅黑" panose="020B0503020204020204" pitchFamily="34" charset="-122"/>
              </a:rPr>
              <a:t>-</a:t>
            </a:r>
            <a:r>
              <a:rPr lang="zh-CN" altLang="en-US" sz="1600" b="1" dirty="0">
                <a:solidFill>
                  <a:srgbClr val="173A5A"/>
                </a:solidFill>
                <a:latin typeface="微软雅黑" panose="020B0503020204020204" pitchFamily="34" charset="-122"/>
                <a:ea typeface="微软雅黑" panose="020B0503020204020204" pitchFamily="34" charset="-122"/>
              </a:rPr>
              <a:t>网络冗余调度机制，保证网络故障场景下时间敏感流量的确定性实时传输</a:t>
            </a:r>
          </a:p>
        </p:txBody>
      </p:sp>
      <p:sp>
        <p:nvSpPr>
          <p:cNvPr id="5" name="矩形: 圆角 4">
            <a:extLst>
              <a:ext uri="{FF2B5EF4-FFF2-40B4-BE49-F238E27FC236}">
                <a16:creationId xmlns:a16="http://schemas.microsoft.com/office/drawing/2014/main" id="{AF739E59-42BE-4DBE-86FD-5B1063C4878A}"/>
              </a:ext>
            </a:extLst>
          </p:cNvPr>
          <p:cNvSpPr/>
          <p:nvPr/>
        </p:nvSpPr>
        <p:spPr>
          <a:xfrm>
            <a:off x="415331" y="1079126"/>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pic>
        <p:nvPicPr>
          <p:cNvPr id="6" name="图片 5">
            <a:extLst>
              <a:ext uri="{FF2B5EF4-FFF2-40B4-BE49-F238E27FC236}">
                <a16:creationId xmlns:a16="http://schemas.microsoft.com/office/drawing/2014/main" id="{E181610A-8B84-4B4A-906C-AE5DF1E6F277}"/>
              </a:ext>
            </a:extLst>
          </p:cNvPr>
          <p:cNvPicPr/>
          <p:nvPr/>
        </p:nvPicPr>
        <p:blipFill rotWithShape="1">
          <a:blip r:embed="rId3" cstate="print">
            <a:extLst>
              <a:ext uri="{28A0092B-C50C-407E-A947-70E740481C1C}">
                <a14:useLocalDpi xmlns:a14="http://schemas.microsoft.com/office/drawing/2010/main" val="0"/>
              </a:ext>
            </a:extLst>
          </a:blip>
          <a:srcRect t="1849" r="130"/>
          <a:stretch/>
        </p:blipFill>
        <p:spPr bwMode="auto">
          <a:xfrm>
            <a:off x="543518" y="4131503"/>
            <a:ext cx="5163945" cy="2414139"/>
          </a:xfrm>
          <a:prstGeom prst="rect">
            <a:avLst/>
          </a:prstGeom>
          <a:noFill/>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F3C567A-4346-4CFB-B501-9A99BFFDA913}"/>
                  </a:ext>
                </a:extLst>
              </p:cNvPr>
              <p:cNvSpPr txBox="1"/>
              <p:nvPr/>
            </p:nvSpPr>
            <p:spPr>
              <a:xfrm>
                <a:off x="1746741" y="3213645"/>
                <a:ext cx="6094324" cy="7952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𝜑</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𝑥</m:t>
                                  </m:r>
                                </m:sub>
                              </m:sSub>
                            </m:e>
                          </m:d>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𝜑</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𝑚</m:t>
                                          </m:r>
                                        </m:e>
                                        <m:sub>
                                          <m:d>
                                            <m:dPr>
                                              <m:begChr m:val="{"/>
                                              <m:endChr m:val="}"/>
                                              <m:sepChr m:val=","/>
                                              <m:ctrlPr>
                                                <a:rPr lang="zh-CN" altLang="en-US" i="1">
                                                  <a:latin typeface="Cambria Math" panose="02040503050406030204" pitchFamily="18" charset="0"/>
                                                </a:rPr>
                                              </m:ctrlPr>
                                            </m:dPr>
                                            <m:e>
                                              <m:r>
                                                <a:rPr lang="zh-CN" altLang="en-US" i="1">
                                                  <a:latin typeface="Cambria Math" panose="02040503050406030204" pitchFamily="18" charset="0"/>
                                                </a:rPr>
                                                <m:t>𝑥</m:t>
                                              </m:r>
                                            </m:e>
                                            <m:e>
                                              <m:r>
                                                <a:rPr lang="zh-CN" altLang="en-US" i="1">
                                                  <a:latin typeface="Cambria Math" panose="02040503050406030204" pitchFamily="18" charset="0"/>
                                                </a:rPr>
                                                <m:t>𝑖</m:t>
                                              </m:r>
                                            </m:e>
                                          </m:d>
                                        </m:sub>
                                      </m:sSub>
                                    </m:e>
                                  </m:d>
                                </m:e>
                              </m:d>
                            </m:e>
                          </m:nary>
                        </m:e>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𝑥</m:t>
                              </m:r>
                            </m:sub>
                          </m:sSub>
                        </m:sup>
                      </m:sSup>
                      <m:r>
                        <a:rPr lang="zh-CN" altLang="en-US" i="0">
                          <a:latin typeface="Cambria Math" panose="02040503050406030204" pitchFamily="18" charset="0"/>
                        </a:rPr>
                        <m:t>≤</m:t>
                      </m:r>
                      <m:r>
                        <a:rPr lang="zh-CN" altLang="en-US" i="1">
                          <a:latin typeface="Cambria Math" panose="02040503050406030204" pitchFamily="18" charset="0"/>
                        </a:rPr>
                        <m:t>𝑃𝐹</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𝑥</m:t>
                          </m:r>
                        </m:sub>
                      </m:sSub>
                      <m:r>
                        <a:rPr lang="zh-CN" altLang="en-US" i="0">
                          <a:latin typeface="Cambria Math" panose="02040503050406030204" pitchFamily="18" charset="0"/>
                        </a:rPr>
                        <m:t>, </m:t>
                      </m:r>
                    </m:oMath>
                  </m:oMathPara>
                </a14:m>
                <a:endParaRPr lang="zh-CN" altLang="en-US" dirty="0"/>
              </a:p>
            </p:txBody>
          </p:sp>
        </mc:Choice>
        <mc:Fallback xmlns="">
          <p:sp>
            <p:nvSpPr>
              <p:cNvPr id="8" name="文本框 7">
                <a:extLst>
                  <a:ext uri="{FF2B5EF4-FFF2-40B4-BE49-F238E27FC236}">
                    <a16:creationId xmlns:a16="http://schemas.microsoft.com/office/drawing/2014/main" id="{1F3C567A-4346-4CFB-B501-9A99BFFDA913}"/>
                  </a:ext>
                </a:extLst>
              </p:cNvPr>
              <p:cNvSpPr txBox="1">
                <a:spLocks noRot="1" noChangeAspect="1" noMove="1" noResize="1" noEditPoints="1" noAdjustHandles="1" noChangeArrowheads="1" noChangeShapeType="1" noTextEdit="1"/>
              </p:cNvSpPr>
              <p:nvPr/>
            </p:nvSpPr>
            <p:spPr>
              <a:xfrm>
                <a:off x="1746741" y="3213645"/>
                <a:ext cx="6094324" cy="795218"/>
              </a:xfrm>
              <a:prstGeom prst="rect">
                <a:avLst/>
              </a:prstGeom>
              <a:blipFill>
                <a:blip r:embed="rId4"/>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E9E8B3AE-B219-437C-948D-8848546FDF29}"/>
              </a:ext>
            </a:extLst>
          </p:cNvPr>
          <p:cNvSpPr txBox="1"/>
          <p:nvPr/>
        </p:nvSpPr>
        <p:spPr>
          <a:xfrm>
            <a:off x="2693919" y="2876703"/>
            <a:ext cx="6094324" cy="338554"/>
          </a:xfrm>
          <a:prstGeom prst="rect">
            <a:avLst/>
          </a:prstGeom>
          <a:noFill/>
        </p:spPr>
        <p:txBody>
          <a:bodyPr wrap="square">
            <a:spAutoFit/>
          </a:bodyPr>
          <a:lstStyle/>
          <a:p>
            <a:r>
              <a:rPr lang="zh-CN" altLang="en-US" sz="1600" b="1" kern="0" dirty="0">
                <a:solidFill>
                  <a:srgbClr val="173A5A"/>
                </a:solidFill>
                <a:effectLst/>
                <a:latin typeface="+mj-ea"/>
                <a:ea typeface="+mj-ea"/>
                <a:cs typeface="宋体" panose="02010600030101010101" pitchFamily="2" charset="-122"/>
              </a:rPr>
              <a:t>刻画</a:t>
            </a:r>
            <a:r>
              <a:rPr lang="zh-CN" altLang="zh-CN" sz="1600" b="1" kern="0" dirty="0">
                <a:solidFill>
                  <a:srgbClr val="173A5A"/>
                </a:solidFill>
                <a:effectLst/>
                <a:latin typeface="+mj-ea"/>
                <a:ea typeface="+mj-ea"/>
                <a:cs typeface="宋体" panose="02010600030101010101" pitchFamily="2" charset="-122"/>
              </a:rPr>
              <a:t>冗余参数与可靠性指标之间的关联</a:t>
            </a:r>
            <a:r>
              <a:rPr lang="zh-CN" altLang="en-US" sz="1600" b="1" kern="0" dirty="0">
                <a:solidFill>
                  <a:srgbClr val="173A5A"/>
                </a:solidFill>
                <a:effectLst/>
                <a:latin typeface="+mj-ea"/>
                <a:ea typeface="+mj-ea"/>
                <a:cs typeface="宋体" panose="02010600030101010101" pitchFamily="2" charset="-122"/>
              </a:rPr>
              <a:t>关系</a:t>
            </a:r>
            <a:endParaRPr lang="zh-CN" altLang="en-US" sz="1600" b="1" dirty="0">
              <a:solidFill>
                <a:srgbClr val="173A5A"/>
              </a:solidFill>
              <a:latin typeface="+mj-ea"/>
              <a:ea typeface="+mj-ea"/>
            </a:endParaRPr>
          </a:p>
        </p:txBody>
      </p:sp>
      <p:sp>
        <p:nvSpPr>
          <p:cNvPr id="11" name="矩形: 圆角 10">
            <a:extLst>
              <a:ext uri="{FF2B5EF4-FFF2-40B4-BE49-F238E27FC236}">
                <a16:creationId xmlns:a16="http://schemas.microsoft.com/office/drawing/2014/main" id="{0B253BBA-2374-44C3-940A-D3C4B6E3167B}"/>
              </a:ext>
            </a:extLst>
          </p:cNvPr>
          <p:cNvSpPr/>
          <p:nvPr/>
        </p:nvSpPr>
        <p:spPr>
          <a:xfrm>
            <a:off x="415331" y="3137620"/>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设计思路</a:t>
            </a:r>
          </a:p>
        </p:txBody>
      </p:sp>
      <p:sp>
        <p:nvSpPr>
          <p:cNvPr id="16" name="文本框 15">
            <a:extLst>
              <a:ext uri="{FF2B5EF4-FFF2-40B4-BE49-F238E27FC236}">
                <a16:creationId xmlns:a16="http://schemas.microsoft.com/office/drawing/2014/main" id="{F93342BE-8931-49A1-BE45-2F8AE324549A}"/>
              </a:ext>
            </a:extLst>
          </p:cNvPr>
          <p:cNvSpPr txBox="1"/>
          <p:nvPr/>
        </p:nvSpPr>
        <p:spPr>
          <a:xfrm>
            <a:off x="8894097" y="4458161"/>
            <a:ext cx="4090741" cy="338554"/>
          </a:xfrm>
          <a:prstGeom prst="rect">
            <a:avLst/>
          </a:prstGeom>
          <a:noFill/>
        </p:spPr>
        <p:txBody>
          <a:bodyPr wrap="square">
            <a:spAutoFit/>
          </a:bodyPr>
          <a:lstStyle/>
          <a:p>
            <a:r>
              <a:rPr lang="zh-CN" altLang="en-US" sz="1600" b="1" kern="0" dirty="0">
                <a:solidFill>
                  <a:srgbClr val="173A5A"/>
                </a:solidFill>
                <a:latin typeface="+mj-ea"/>
                <a:ea typeface="+mj-ea"/>
              </a:rPr>
              <a:t>可靠性与可调度性存在权衡</a:t>
            </a:r>
            <a:endParaRPr lang="zh-CN" altLang="en-US" sz="1600" b="1" dirty="0">
              <a:solidFill>
                <a:srgbClr val="173A5A"/>
              </a:solidFill>
              <a:latin typeface="+mj-ea"/>
              <a:ea typeface="+mj-ea"/>
            </a:endParaRPr>
          </a:p>
        </p:txBody>
      </p:sp>
      <p:sp>
        <p:nvSpPr>
          <p:cNvPr id="17" name="矩形: 圆角 16">
            <a:extLst>
              <a:ext uri="{FF2B5EF4-FFF2-40B4-BE49-F238E27FC236}">
                <a16:creationId xmlns:a16="http://schemas.microsoft.com/office/drawing/2014/main" id="{91C40A40-768A-413C-83E0-74B6D939C15A}"/>
              </a:ext>
            </a:extLst>
          </p:cNvPr>
          <p:cNvSpPr/>
          <p:nvPr/>
        </p:nvSpPr>
        <p:spPr>
          <a:xfrm>
            <a:off x="415330" y="1996984"/>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调度特点</a:t>
            </a:r>
          </a:p>
        </p:txBody>
      </p:sp>
      <p:sp>
        <p:nvSpPr>
          <p:cNvPr id="18" name="文本框 17">
            <a:extLst>
              <a:ext uri="{FF2B5EF4-FFF2-40B4-BE49-F238E27FC236}">
                <a16:creationId xmlns:a16="http://schemas.microsoft.com/office/drawing/2014/main" id="{E0A72542-AFE8-4DC1-9B94-DFC0E1E4A820}"/>
              </a:ext>
            </a:extLst>
          </p:cNvPr>
          <p:cNvSpPr txBox="1"/>
          <p:nvPr/>
        </p:nvSpPr>
        <p:spPr>
          <a:xfrm>
            <a:off x="8053338" y="2083097"/>
            <a:ext cx="233112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规模化高效调度</a:t>
            </a:r>
          </a:p>
        </p:txBody>
      </p:sp>
      <p:sp>
        <p:nvSpPr>
          <p:cNvPr id="19" name="文本框 18">
            <a:extLst>
              <a:ext uri="{FF2B5EF4-FFF2-40B4-BE49-F238E27FC236}">
                <a16:creationId xmlns:a16="http://schemas.microsoft.com/office/drawing/2014/main" id="{A4D7E419-8D47-45B8-A623-3564D7C9ACB0}"/>
              </a:ext>
            </a:extLst>
          </p:cNvPr>
          <p:cNvSpPr txBox="1"/>
          <p:nvPr/>
        </p:nvSpPr>
        <p:spPr>
          <a:xfrm>
            <a:off x="5150735" y="2098573"/>
            <a:ext cx="2331129"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时间</a:t>
            </a:r>
            <a:r>
              <a:rPr lang="en-US" altLang="zh-CN" sz="1600" b="1" dirty="0">
                <a:solidFill>
                  <a:srgbClr val="173A5A"/>
                </a:solidFill>
              </a:rPr>
              <a:t>-</a:t>
            </a:r>
            <a:r>
              <a:rPr lang="zh-CN" altLang="en-US" sz="1600" b="1" dirty="0">
                <a:solidFill>
                  <a:srgbClr val="173A5A"/>
                </a:solidFill>
              </a:rPr>
              <a:t>空间双冗余</a:t>
            </a:r>
          </a:p>
        </p:txBody>
      </p:sp>
      <p:sp>
        <p:nvSpPr>
          <p:cNvPr id="20" name="文本框 19">
            <a:extLst>
              <a:ext uri="{FF2B5EF4-FFF2-40B4-BE49-F238E27FC236}">
                <a16:creationId xmlns:a16="http://schemas.microsoft.com/office/drawing/2014/main" id="{EFC11C6E-F5E0-476B-ADA6-D093ED868410}"/>
              </a:ext>
            </a:extLst>
          </p:cNvPr>
          <p:cNvSpPr txBox="1"/>
          <p:nvPr/>
        </p:nvSpPr>
        <p:spPr>
          <a:xfrm>
            <a:off x="2440085" y="2094369"/>
            <a:ext cx="240442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173A5A"/>
                </a:solidFill>
              </a:rPr>
              <a:t>性能关联指标刻画</a:t>
            </a:r>
          </a:p>
        </p:txBody>
      </p:sp>
      <p:sp>
        <p:nvSpPr>
          <p:cNvPr id="21" name="箭头: 下 20">
            <a:extLst>
              <a:ext uri="{FF2B5EF4-FFF2-40B4-BE49-F238E27FC236}">
                <a16:creationId xmlns:a16="http://schemas.microsoft.com/office/drawing/2014/main" id="{18BF5D3A-524C-4D64-939C-8FF7AACA5EB5}"/>
              </a:ext>
            </a:extLst>
          </p:cNvPr>
          <p:cNvSpPr/>
          <p:nvPr/>
        </p:nvSpPr>
        <p:spPr>
          <a:xfrm rot="16200000">
            <a:off x="7168999" y="2981825"/>
            <a:ext cx="292734" cy="641944"/>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29B2A7BF-2744-4D2F-9B04-7AB4D45BEEED}"/>
              </a:ext>
            </a:extLst>
          </p:cNvPr>
          <p:cNvSpPr txBox="1"/>
          <p:nvPr/>
        </p:nvSpPr>
        <p:spPr>
          <a:xfrm>
            <a:off x="7802443" y="3035258"/>
            <a:ext cx="409074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0" dirty="0">
                <a:solidFill>
                  <a:srgbClr val="173A5A"/>
                </a:solidFill>
                <a:effectLst/>
                <a:latin typeface="+mj-ea"/>
                <a:ea typeface="+mj-ea"/>
                <a:cs typeface="宋体" panose="02010600030101010101" pitchFamily="2" charset="-122"/>
              </a:rPr>
              <a:t>数据包和冗余路径越多，共享相同链路的数据流数量越多，数据流之间更容易冲突</a:t>
            </a:r>
            <a:endParaRPr lang="zh-CN" altLang="en-US" sz="1600" dirty="0">
              <a:solidFill>
                <a:srgbClr val="173A5A"/>
              </a:solidFill>
              <a:latin typeface="+mj-ea"/>
              <a:ea typeface="+mj-ea"/>
            </a:endParaRPr>
          </a:p>
        </p:txBody>
      </p:sp>
      <p:sp>
        <p:nvSpPr>
          <p:cNvPr id="24" name="箭头: 下 23">
            <a:extLst>
              <a:ext uri="{FF2B5EF4-FFF2-40B4-BE49-F238E27FC236}">
                <a16:creationId xmlns:a16="http://schemas.microsoft.com/office/drawing/2014/main" id="{4A7FE1F3-802D-4AAA-A9A0-A29A553E758F}"/>
              </a:ext>
            </a:extLst>
          </p:cNvPr>
          <p:cNvSpPr/>
          <p:nvPr/>
        </p:nvSpPr>
        <p:spPr>
          <a:xfrm>
            <a:off x="9996914" y="3921524"/>
            <a:ext cx="252406" cy="440426"/>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D9D72015-874E-4BC3-B61F-7198C139E122}"/>
              </a:ext>
            </a:extLst>
          </p:cNvPr>
          <p:cNvGrpSpPr/>
          <p:nvPr/>
        </p:nvGrpSpPr>
        <p:grpSpPr>
          <a:xfrm>
            <a:off x="5741081" y="3974967"/>
            <a:ext cx="3366199" cy="411134"/>
            <a:chOff x="5707463" y="4837740"/>
            <a:chExt cx="3366199" cy="411134"/>
          </a:xfrm>
        </p:grpSpPr>
        <p:sp>
          <p:nvSpPr>
            <p:cNvPr id="30" name="矩形 29">
              <a:extLst>
                <a:ext uri="{FF2B5EF4-FFF2-40B4-BE49-F238E27FC236}">
                  <a16:creationId xmlns:a16="http://schemas.microsoft.com/office/drawing/2014/main" id="{B97E0450-0D7B-4D5B-90DE-D8219AA2C84C}"/>
                </a:ext>
              </a:extLst>
            </p:cNvPr>
            <p:cNvSpPr/>
            <p:nvPr/>
          </p:nvSpPr>
          <p:spPr>
            <a:xfrm>
              <a:off x="5707463" y="4837740"/>
              <a:ext cx="3366199" cy="411134"/>
            </a:xfrm>
            <a:prstGeom prst="rect">
              <a:avLst/>
            </a:prstGeom>
            <a:noFill/>
            <a:ln>
              <a:solidFill>
                <a:srgbClr val="17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675CA3F-0168-4664-BBD7-C0D36E948B3D}"/>
                </a:ext>
              </a:extLst>
            </p:cNvPr>
            <p:cNvSpPr txBox="1"/>
            <p:nvPr/>
          </p:nvSpPr>
          <p:spPr>
            <a:xfrm>
              <a:off x="5707463" y="4879052"/>
              <a:ext cx="1414020" cy="338554"/>
            </a:xfrm>
            <a:prstGeom prst="rect">
              <a:avLst/>
            </a:prstGeom>
            <a:noFill/>
          </p:spPr>
          <p:txBody>
            <a:bodyPr wrap="square" rtlCol="0">
              <a:spAutoFit/>
            </a:bodyPr>
            <a:lstStyle/>
            <a:p>
              <a:r>
                <a:rPr lang="zh-CN" altLang="en-US" sz="1600" b="1" dirty="0">
                  <a:solidFill>
                    <a:srgbClr val="173A5A"/>
                  </a:solidFill>
                </a:rPr>
                <a:t>路径选择</a:t>
              </a:r>
            </a:p>
          </p:txBody>
        </p:sp>
        <p:sp>
          <p:nvSpPr>
            <p:cNvPr id="28" name="文本框 27">
              <a:extLst>
                <a:ext uri="{FF2B5EF4-FFF2-40B4-BE49-F238E27FC236}">
                  <a16:creationId xmlns:a16="http://schemas.microsoft.com/office/drawing/2014/main" id="{A2E87227-5737-4116-8E3E-CEF64B249247}"/>
                </a:ext>
              </a:extLst>
            </p:cNvPr>
            <p:cNvSpPr txBox="1"/>
            <p:nvPr/>
          </p:nvSpPr>
          <p:spPr>
            <a:xfrm>
              <a:off x="6856556" y="4879052"/>
              <a:ext cx="1414020" cy="338554"/>
            </a:xfrm>
            <a:prstGeom prst="rect">
              <a:avLst/>
            </a:prstGeom>
            <a:noFill/>
          </p:spPr>
          <p:txBody>
            <a:bodyPr wrap="square" rtlCol="0">
              <a:spAutoFit/>
            </a:bodyPr>
            <a:lstStyle/>
            <a:p>
              <a:r>
                <a:rPr lang="zh-CN" altLang="en-US" sz="1600" b="1" dirty="0">
                  <a:solidFill>
                    <a:srgbClr val="173A5A"/>
                  </a:solidFill>
                </a:rPr>
                <a:t>备份个数</a:t>
              </a:r>
            </a:p>
          </p:txBody>
        </p:sp>
        <p:sp>
          <p:nvSpPr>
            <p:cNvPr id="29" name="文本框 28">
              <a:extLst>
                <a:ext uri="{FF2B5EF4-FFF2-40B4-BE49-F238E27FC236}">
                  <a16:creationId xmlns:a16="http://schemas.microsoft.com/office/drawing/2014/main" id="{650A2ECC-44B0-4EC4-9817-9F9FA69304A4}"/>
                </a:ext>
              </a:extLst>
            </p:cNvPr>
            <p:cNvSpPr txBox="1"/>
            <p:nvPr/>
          </p:nvSpPr>
          <p:spPr>
            <a:xfrm>
              <a:off x="8035561" y="4879052"/>
              <a:ext cx="1038101" cy="338554"/>
            </a:xfrm>
            <a:prstGeom prst="rect">
              <a:avLst/>
            </a:prstGeom>
            <a:noFill/>
          </p:spPr>
          <p:txBody>
            <a:bodyPr wrap="square" rtlCol="0">
              <a:spAutoFit/>
            </a:bodyPr>
            <a:lstStyle/>
            <a:p>
              <a:r>
                <a:rPr lang="zh-CN" altLang="en-US" sz="1600" b="1" dirty="0">
                  <a:solidFill>
                    <a:srgbClr val="173A5A"/>
                  </a:solidFill>
                </a:rPr>
                <a:t>时隙调度</a:t>
              </a:r>
            </a:p>
          </p:txBody>
        </p:sp>
      </p:grpSp>
      <p:sp>
        <p:nvSpPr>
          <p:cNvPr id="32" name="文本框 31">
            <a:extLst>
              <a:ext uri="{FF2B5EF4-FFF2-40B4-BE49-F238E27FC236}">
                <a16:creationId xmlns:a16="http://schemas.microsoft.com/office/drawing/2014/main" id="{63EC188C-AC58-4A71-8659-8FD9A7C8DAB3}"/>
              </a:ext>
            </a:extLst>
          </p:cNvPr>
          <p:cNvSpPr txBox="1"/>
          <p:nvPr/>
        </p:nvSpPr>
        <p:spPr>
          <a:xfrm>
            <a:off x="5741081" y="5178592"/>
            <a:ext cx="5163944" cy="1077218"/>
          </a:xfrm>
          <a:prstGeom prst="rect">
            <a:avLst/>
          </a:prstGeom>
          <a:noFill/>
        </p:spPr>
        <p:txBody>
          <a:bodyPr wrap="square" rtlCol="0">
            <a:spAutoFit/>
          </a:bodyPr>
          <a:lstStyle/>
          <a:p>
            <a:r>
              <a:rPr lang="en-US" altLang="zh-CN" sz="1600" dirty="0">
                <a:solidFill>
                  <a:srgbClr val="173A5A"/>
                </a:solidFill>
                <a:latin typeface="+mj-ea"/>
                <a:ea typeface="+mj-ea"/>
              </a:rPr>
              <a:t>1</a:t>
            </a:r>
            <a:r>
              <a:rPr lang="zh-CN" altLang="en-US" sz="1600" dirty="0">
                <a:solidFill>
                  <a:srgbClr val="173A5A"/>
                </a:solidFill>
                <a:latin typeface="+mj-ea"/>
                <a:ea typeface="+mj-ea"/>
              </a:rPr>
              <a:t>）如何构建合理的性能关联指标</a:t>
            </a:r>
            <a:endParaRPr lang="en-US" altLang="zh-CN" sz="1600" dirty="0">
              <a:solidFill>
                <a:srgbClr val="173A5A"/>
              </a:solidFill>
              <a:latin typeface="+mj-ea"/>
              <a:ea typeface="+mj-ea"/>
            </a:endParaRPr>
          </a:p>
          <a:p>
            <a:r>
              <a:rPr lang="en-US" altLang="zh-CN" sz="1600" dirty="0">
                <a:solidFill>
                  <a:srgbClr val="173A5A"/>
                </a:solidFill>
                <a:latin typeface="+mj-ea"/>
                <a:ea typeface="+mj-ea"/>
              </a:rPr>
              <a:t>2</a:t>
            </a:r>
            <a:r>
              <a:rPr lang="zh-CN" altLang="en-US" sz="1600" dirty="0">
                <a:solidFill>
                  <a:srgbClr val="173A5A"/>
                </a:solidFill>
                <a:latin typeface="+mj-ea"/>
                <a:ea typeface="+mj-ea"/>
              </a:rPr>
              <a:t>）如何</a:t>
            </a:r>
            <a:r>
              <a:rPr lang="zh-CN" altLang="en-US" sz="1600" b="1" dirty="0">
                <a:solidFill>
                  <a:srgbClr val="173A5A"/>
                </a:solidFill>
                <a:latin typeface="+mj-ea"/>
                <a:ea typeface="+mj-ea"/>
              </a:rPr>
              <a:t>优化路由选择</a:t>
            </a:r>
            <a:r>
              <a:rPr lang="zh-CN" altLang="en-US" sz="1600" dirty="0">
                <a:solidFill>
                  <a:srgbClr val="173A5A"/>
                </a:solidFill>
                <a:latin typeface="+mj-ea"/>
                <a:ea typeface="+mj-ea"/>
              </a:rPr>
              <a:t>以同时提升可靠性和可调度性</a:t>
            </a:r>
            <a:endParaRPr lang="en-US" altLang="zh-CN" sz="1600" dirty="0">
              <a:solidFill>
                <a:srgbClr val="173A5A"/>
              </a:solidFill>
              <a:latin typeface="+mj-ea"/>
              <a:ea typeface="+mj-ea"/>
            </a:endParaRPr>
          </a:p>
          <a:p>
            <a:r>
              <a:rPr lang="en-US" altLang="zh-CN" sz="1600" dirty="0">
                <a:solidFill>
                  <a:srgbClr val="173A5A"/>
                </a:solidFill>
                <a:latin typeface="+mj-ea"/>
                <a:ea typeface="+mj-ea"/>
              </a:rPr>
              <a:t>3</a:t>
            </a:r>
            <a:r>
              <a:rPr lang="zh-CN" altLang="en-US" sz="1600" dirty="0">
                <a:solidFill>
                  <a:srgbClr val="173A5A"/>
                </a:solidFill>
                <a:latin typeface="+mj-ea"/>
                <a:ea typeface="+mj-ea"/>
              </a:rPr>
              <a:t>）利用图论知识分析调度机制，加快搜寻速度，提升算法效率，应对规模化应用场景</a:t>
            </a:r>
          </a:p>
        </p:txBody>
      </p:sp>
      <p:sp>
        <p:nvSpPr>
          <p:cNvPr id="33" name="箭头: 下 32">
            <a:extLst>
              <a:ext uri="{FF2B5EF4-FFF2-40B4-BE49-F238E27FC236}">
                <a16:creationId xmlns:a16="http://schemas.microsoft.com/office/drawing/2014/main" id="{E35B951B-3A3C-436B-8D3B-109E0FF37DE0}"/>
              </a:ext>
            </a:extLst>
          </p:cNvPr>
          <p:cNvSpPr/>
          <p:nvPr/>
        </p:nvSpPr>
        <p:spPr>
          <a:xfrm>
            <a:off x="6887180" y="4575912"/>
            <a:ext cx="252406" cy="440426"/>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513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E13181-5D73-42F2-B9F7-9A2386BD186C}"/>
              </a:ext>
            </a:extLst>
          </p:cNvPr>
          <p:cNvSpPr>
            <a:spLocks noGrp="1"/>
          </p:cNvSpPr>
          <p:nvPr>
            <p:ph type="sldNum" sz="quarter" idx="10"/>
          </p:nvPr>
        </p:nvSpPr>
        <p:spPr/>
        <p:txBody>
          <a:bodyPr/>
          <a:lstStyle/>
          <a:p>
            <a:fld id="{6C53781C-E1F6-4315-A39D-61273F2E0596}" type="slidenum">
              <a:rPr lang="zh-CN" altLang="en-US" smtClean="0"/>
              <a:pPr/>
              <a:t>18</a:t>
            </a:fld>
            <a:endParaRPr lang="zh-CN" altLang="en-US" dirty="0"/>
          </a:p>
        </p:txBody>
      </p:sp>
      <p:sp>
        <p:nvSpPr>
          <p:cNvPr id="3" name="文本占位符 2">
            <a:extLst>
              <a:ext uri="{FF2B5EF4-FFF2-40B4-BE49-F238E27FC236}">
                <a16:creationId xmlns:a16="http://schemas.microsoft.com/office/drawing/2014/main" id="{20CA386D-399F-4544-894D-A82CB704469B}"/>
              </a:ext>
            </a:extLst>
          </p:cNvPr>
          <p:cNvSpPr>
            <a:spLocks noGrp="1"/>
          </p:cNvSpPr>
          <p:nvPr>
            <p:ph type="body" sz="quarter" idx="14"/>
          </p:nvPr>
        </p:nvSpPr>
        <p:spPr/>
        <p:txBody>
          <a:bodyPr/>
          <a:lstStyle/>
          <a:p>
            <a:r>
              <a:rPr lang="en-US" altLang="zh-CN" dirty="0"/>
              <a:t>TSN</a:t>
            </a:r>
            <a:r>
              <a:rPr lang="zh-CN" altLang="en-US" dirty="0"/>
              <a:t>调度</a:t>
            </a:r>
            <a:r>
              <a:rPr lang="en-US" altLang="zh-CN" dirty="0"/>
              <a:t>-</a:t>
            </a:r>
            <a:r>
              <a:rPr lang="zh-CN" altLang="en-US" dirty="0"/>
              <a:t>配置</a:t>
            </a:r>
            <a:r>
              <a:rPr lang="en-US" altLang="zh-CN" dirty="0"/>
              <a:t>-</a:t>
            </a:r>
            <a:r>
              <a:rPr lang="zh-CN" altLang="en-US" dirty="0"/>
              <a:t>分析测试平台搭建</a:t>
            </a:r>
          </a:p>
        </p:txBody>
      </p:sp>
      <p:sp>
        <p:nvSpPr>
          <p:cNvPr id="13" name="文本框 12">
            <a:extLst>
              <a:ext uri="{FF2B5EF4-FFF2-40B4-BE49-F238E27FC236}">
                <a16:creationId xmlns:a16="http://schemas.microsoft.com/office/drawing/2014/main" id="{9F7F5F84-CA07-4CF2-AC07-7FDA516A3593}"/>
              </a:ext>
            </a:extLst>
          </p:cNvPr>
          <p:cNvSpPr txBox="1"/>
          <p:nvPr/>
        </p:nvSpPr>
        <p:spPr>
          <a:xfrm>
            <a:off x="347900" y="869023"/>
            <a:ext cx="8796004"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上述调度算法生成的调度方案并不能直接被网关解析，需要进一步配置实现</a:t>
            </a:r>
          </a:p>
        </p:txBody>
      </p:sp>
      <p:sp>
        <p:nvSpPr>
          <p:cNvPr id="14" name="文本框 13">
            <a:extLst>
              <a:ext uri="{FF2B5EF4-FFF2-40B4-BE49-F238E27FC236}">
                <a16:creationId xmlns:a16="http://schemas.microsoft.com/office/drawing/2014/main" id="{63365EED-B5B6-41E3-83BF-AEB9E8B17066}"/>
              </a:ext>
            </a:extLst>
          </p:cNvPr>
          <p:cNvSpPr txBox="1"/>
          <p:nvPr/>
        </p:nvSpPr>
        <p:spPr>
          <a:xfrm>
            <a:off x="347900" y="1243528"/>
            <a:ext cx="9523450"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封装调度</a:t>
            </a:r>
            <a:r>
              <a:rPr lang="en-US" altLang="zh-CN" b="1" dirty="0">
                <a:solidFill>
                  <a:srgbClr val="173A5A"/>
                </a:solidFill>
                <a:latin typeface="微软雅黑" panose="020B0503020204020204" pitchFamily="34" charset="-122"/>
                <a:ea typeface="微软雅黑" panose="020B0503020204020204" pitchFamily="34" charset="-122"/>
              </a:rPr>
              <a:t>-</a:t>
            </a:r>
            <a:r>
              <a:rPr lang="zh-CN" altLang="en-US" b="1" dirty="0">
                <a:solidFill>
                  <a:srgbClr val="173A5A"/>
                </a:solidFill>
                <a:latin typeface="微软雅黑" panose="020B0503020204020204" pitchFamily="34" charset="-122"/>
                <a:ea typeface="微软雅黑" panose="020B0503020204020204" pitchFamily="34" charset="-122"/>
              </a:rPr>
              <a:t>配置底层复杂操作：前端需求输入可视化</a:t>
            </a:r>
            <a:r>
              <a:rPr lang="en-US" altLang="zh-CN" b="1" dirty="0">
                <a:solidFill>
                  <a:srgbClr val="173A5A"/>
                </a:solidFill>
                <a:latin typeface="微软雅黑" panose="020B0503020204020204" pitchFamily="34" charset="-122"/>
                <a:ea typeface="微软雅黑" panose="020B0503020204020204" pitchFamily="34" charset="-122"/>
              </a:rPr>
              <a:t>+</a:t>
            </a:r>
            <a:r>
              <a:rPr lang="zh-CN" altLang="en-US" b="1" dirty="0">
                <a:solidFill>
                  <a:srgbClr val="173A5A"/>
                </a:solidFill>
                <a:latin typeface="微软雅黑" panose="020B0503020204020204" pitchFamily="34" charset="-122"/>
                <a:ea typeface="微软雅黑" panose="020B0503020204020204" pitchFamily="34" charset="-122"/>
              </a:rPr>
              <a:t>调度引擎开发</a:t>
            </a:r>
            <a:r>
              <a:rPr lang="en-US" altLang="zh-CN" b="1" dirty="0">
                <a:solidFill>
                  <a:srgbClr val="173A5A"/>
                </a:solidFill>
                <a:latin typeface="微软雅黑" panose="020B0503020204020204" pitchFamily="34" charset="-122"/>
                <a:ea typeface="微软雅黑" panose="020B0503020204020204" pitchFamily="34" charset="-122"/>
              </a:rPr>
              <a:t>+</a:t>
            </a:r>
            <a:r>
              <a:rPr lang="zh-CN" altLang="en-US" b="1" dirty="0">
                <a:solidFill>
                  <a:srgbClr val="173A5A"/>
                </a:solidFill>
                <a:latin typeface="微软雅黑" panose="020B0503020204020204" pitchFamily="34" charset="-122"/>
                <a:ea typeface="微软雅黑" panose="020B0503020204020204" pitchFamily="34" charset="-122"/>
              </a:rPr>
              <a:t>底层配置模型解析</a:t>
            </a:r>
            <a:endParaRPr lang="en-US" altLang="zh-CN" b="1" dirty="0">
              <a:solidFill>
                <a:srgbClr val="173A5A"/>
              </a:solidFill>
              <a:latin typeface="微软雅黑" panose="020B0503020204020204" pitchFamily="34" charset="-122"/>
              <a:ea typeface="微软雅黑" panose="020B0503020204020204" pitchFamily="34" charset="-122"/>
            </a:endParaRPr>
          </a:p>
        </p:txBody>
      </p:sp>
      <p:pic>
        <p:nvPicPr>
          <p:cNvPr id="15" name="Picture 1">
            <a:extLst>
              <a:ext uri="{FF2B5EF4-FFF2-40B4-BE49-F238E27FC236}">
                <a16:creationId xmlns:a16="http://schemas.microsoft.com/office/drawing/2014/main" id="{BBB9D827-00FF-479B-B06C-CE06E02E86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261" y="2316271"/>
            <a:ext cx="4031254" cy="229503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ECE2B27C-FD2E-4A6C-A075-4CB69018F80E}"/>
              </a:ext>
            </a:extLst>
          </p:cNvPr>
          <p:cNvSpPr txBox="1"/>
          <p:nvPr/>
        </p:nvSpPr>
        <p:spPr>
          <a:xfrm>
            <a:off x="951869" y="1884112"/>
            <a:ext cx="2509840" cy="369332"/>
          </a:xfrm>
          <a:prstGeom prst="rect">
            <a:avLst/>
          </a:prstGeom>
          <a:solidFill>
            <a:schemeClr val="bg1"/>
          </a:solidFill>
        </p:spPr>
        <p:txBody>
          <a:bodyPr wrap="square" rtlCol="0">
            <a:spAutoFit/>
          </a:bodyPr>
          <a:lstStyle/>
          <a:p>
            <a:pPr algn="ctr" defTabSz="457200">
              <a:defRPr/>
            </a:pPr>
            <a:r>
              <a:rPr lang="en-US" altLang="zh-CN" b="1" kern="0" dirty="0">
                <a:solidFill>
                  <a:srgbClr val="044875"/>
                </a:solidFill>
                <a:latin typeface="微软雅黑" panose="020B0503020204020204" pitchFamily="34" charset="-122"/>
                <a:ea typeface="微软雅黑" panose="020B0503020204020204" pitchFamily="34" charset="-122"/>
              </a:rPr>
              <a:t>TSN</a:t>
            </a:r>
            <a:r>
              <a:rPr lang="zh-CN" altLang="en-US" b="1" kern="0" dirty="0">
                <a:solidFill>
                  <a:srgbClr val="044875"/>
                </a:solidFill>
                <a:latin typeface="微软雅黑" panose="020B0503020204020204" pitchFamily="34" charset="-122"/>
                <a:ea typeface="微软雅黑" panose="020B0503020204020204" pitchFamily="34" charset="-122"/>
              </a:rPr>
              <a:t>可视化调度引擎</a:t>
            </a:r>
          </a:p>
        </p:txBody>
      </p:sp>
      <p:sp>
        <p:nvSpPr>
          <p:cNvPr id="17" name="箭头: 右 16">
            <a:extLst>
              <a:ext uri="{FF2B5EF4-FFF2-40B4-BE49-F238E27FC236}">
                <a16:creationId xmlns:a16="http://schemas.microsoft.com/office/drawing/2014/main" id="{613F1C79-E216-4F84-BC53-98C86666E574}"/>
              </a:ext>
            </a:extLst>
          </p:cNvPr>
          <p:cNvSpPr/>
          <p:nvPr/>
        </p:nvSpPr>
        <p:spPr>
          <a:xfrm>
            <a:off x="4425069" y="3237881"/>
            <a:ext cx="789877" cy="356912"/>
          </a:xfrm>
          <a:prstGeom prst="rightArrow">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25667F2-02CB-409C-BCAD-5AD2AF5751A9}"/>
              </a:ext>
            </a:extLst>
          </p:cNvPr>
          <p:cNvSpPr txBox="1"/>
          <p:nvPr/>
        </p:nvSpPr>
        <p:spPr>
          <a:xfrm>
            <a:off x="1550177" y="3157049"/>
            <a:ext cx="2016000" cy="338554"/>
          </a:xfrm>
          <a:prstGeom prst="rect">
            <a:avLst/>
          </a:prstGeom>
          <a:noFill/>
        </p:spPr>
        <p:txBody>
          <a:bodyPr wrap="square">
            <a:spAutoFit/>
          </a:bodyPr>
          <a:lstStyle/>
          <a:p>
            <a:pPr algn="ctr" defTabSz="457200">
              <a:defRPr/>
            </a:pPr>
            <a:r>
              <a:rPr lang="zh-CN" altLang="en-US" sz="1600" kern="0" dirty="0">
                <a:solidFill>
                  <a:srgbClr val="044875"/>
                </a:solidFill>
                <a:latin typeface="微软雅黑" panose="020B0503020204020204" pitchFamily="34" charset="-122"/>
                <a:ea typeface="微软雅黑" panose="020B0503020204020204" pitchFamily="34" charset="-122"/>
              </a:rPr>
              <a:t>网络拓扑</a:t>
            </a:r>
          </a:p>
        </p:txBody>
      </p:sp>
      <p:sp>
        <p:nvSpPr>
          <p:cNvPr id="19" name="文本框 18">
            <a:extLst>
              <a:ext uri="{FF2B5EF4-FFF2-40B4-BE49-F238E27FC236}">
                <a16:creationId xmlns:a16="http://schemas.microsoft.com/office/drawing/2014/main" id="{AF6A9C9C-C853-412D-A3B1-5C6FFE8133A4}"/>
              </a:ext>
            </a:extLst>
          </p:cNvPr>
          <p:cNvSpPr txBox="1"/>
          <p:nvPr/>
        </p:nvSpPr>
        <p:spPr>
          <a:xfrm>
            <a:off x="2728775" y="3159106"/>
            <a:ext cx="2016000" cy="338554"/>
          </a:xfrm>
          <a:prstGeom prst="rect">
            <a:avLst/>
          </a:prstGeom>
          <a:noFill/>
        </p:spPr>
        <p:txBody>
          <a:bodyPr wrap="square">
            <a:spAutoFit/>
          </a:bodyPr>
          <a:lstStyle/>
          <a:p>
            <a:pPr algn="ctr" defTabSz="457200">
              <a:defRPr/>
            </a:pPr>
            <a:r>
              <a:rPr lang="zh-CN" altLang="en-US" sz="1600" kern="0">
                <a:solidFill>
                  <a:srgbClr val="044875"/>
                </a:solidFill>
                <a:latin typeface="微软雅黑" panose="020B0503020204020204" pitchFamily="34" charset="-122"/>
                <a:ea typeface="微软雅黑" panose="020B0503020204020204" pitchFamily="34" charset="-122"/>
              </a:rPr>
              <a:t>流属性</a:t>
            </a:r>
            <a:endParaRPr lang="zh-CN" altLang="en-US" sz="1600" kern="0" dirty="0">
              <a:solidFill>
                <a:srgbClr val="044875"/>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7555B8F-4708-4096-A1DE-1714ADF61441}"/>
              </a:ext>
            </a:extLst>
          </p:cNvPr>
          <p:cNvSpPr txBox="1"/>
          <p:nvPr/>
        </p:nvSpPr>
        <p:spPr>
          <a:xfrm>
            <a:off x="406386" y="4746735"/>
            <a:ext cx="4151626"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调度机制：</a:t>
            </a:r>
            <a:r>
              <a:rPr lang="en-US" altLang="zh-CN" sz="1600" dirty="0">
                <a:solidFill>
                  <a:srgbClr val="173A5A"/>
                </a:solidFill>
                <a:latin typeface="微软雅黑" panose="020B0503020204020204" pitchFamily="34" charset="-122"/>
                <a:ea typeface="微软雅黑" panose="020B0503020204020204" pitchFamily="34" charset="-122"/>
              </a:rPr>
              <a:t>TAS</a:t>
            </a:r>
            <a:r>
              <a:rPr lang="zh-CN" altLang="en-US" sz="1600" dirty="0">
                <a:solidFill>
                  <a:srgbClr val="173A5A"/>
                </a:solidFill>
                <a:latin typeface="微软雅黑" panose="020B0503020204020204" pitchFamily="34" charset="-122"/>
                <a:ea typeface="微软雅黑" panose="020B0503020204020204" pitchFamily="34" charset="-122"/>
              </a:rPr>
              <a:t>、</a:t>
            </a:r>
            <a:r>
              <a:rPr lang="en-US" altLang="zh-CN" sz="1600" dirty="0">
                <a:solidFill>
                  <a:srgbClr val="173A5A"/>
                </a:solidFill>
                <a:latin typeface="微软雅黑" panose="020B0503020204020204" pitchFamily="34" charset="-122"/>
                <a:ea typeface="微软雅黑" panose="020B0503020204020204" pitchFamily="34" charset="-122"/>
              </a:rPr>
              <a:t>CQF</a:t>
            </a:r>
            <a:r>
              <a:rPr lang="zh-CN" altLang="en-US" sz="1600" dirty="0">
                <a:solidFill>
                  <a:srgbClr val="173A5A"/>
                </a:solidFill>
                <a:latin typeface="微软雅黑" panose="020B0503020204020204" pitchFamily="34" charset="-122"/>
                <a:ea typeface="微软雅黑" panose="020B0503020204020204" pitchFamily="34" charset="-122"/>
              </a:rPr>
              <a:t>等</a:t>
            </a:r>
            <a:endParaRPr lang="en-US" altLang="zh-CN" sz="1600" dirty="0">
              <a:solidFill>
                <a:srgbClr val="173A5A"/>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1600" dirty="0">
                <a:solidFill>
                  <a:srgbClr val="173A5A"/>
                </a:solidFill>
                <a:latin typeface="微软雅黑" panose="020B0503020204020204" pitchFamily="34" charset="-122"/>
                <a:ea typeface="微软雅黑" panose="020B0503020204020204" pitchFamily="34" charset="-122"/>
              </a:rPr>
              <a:t>调度引擎：</a:t>
            </a: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自研调度算法、开放</a:t>
            </a:r>
            <a:r>
              <a:rPr kumimoji="0" lang="en-US" altLang="zh-CN"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API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网络拓扑：</a:t>
            </a:r>
            <a:r>
              <a:rPr lang="zh-CN" altLang="en-US" sz="1600" dirty="0">
                <a:solidFill>
                  <a:srgbClr val="173A5A"/>
                </a:solidFill>
                <a:latin typeface="微软雅黑" panose="020B0503020204020204" pitchFamily="34" charset="-122"/>
                <a:ea typeface="微软雅黑" panose="020B0503020204020204" pitchFamily="34" charset="-122"/>
              </a:rPr>
              <a:t>线性、环形、树形</a:t>
            </a: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等</a:t>
            </a:r>
            <a:endParaRPr kumimoji="0" lang="en-US" altLang="zh-CN"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D25FF4F9-5BBF-439A-9008-6E23B64847DA}"/>
              </a:ext>
            </a:extLst>
          </p:cNvPr>
          <p:cNvSpPr txBox="1"/>
          <p:nvPr/>
        </p:nvSpPr>
        <p:spPr>
          <a:xfrm>
            <a:off x="3820664" y="2882656"/>
            <a:ext cx="2016000" cy="338554"/>
          </a:xfrm>
          <a:prstGeom prst="rect">
            <a:avLst/>
          </a:prstGeom>
          <a:noFill/>
        </p:spPr>
        <p:txBody>
          <a:bodyPr wrap="square">
            <a:spAutoFit/>
          </a:bodyPr>
          <a:lstStyle/>
          <a:p>
            <a:pPr algn="ctr" defTabSz="457200">
              <a:defRPr/>
            </a:pPr>
            <a:r>
              <a:rPr lang="zh-CN" altLang="en-US" sz="1600" b="1" kern="0" dirty="0">
                <a:solidFill>
                  <a:srgbClr val="044875"/>
                </a:solidFill>
                <a:latin typeface="微软雅黑" panose="020B0503020204020204" pitchFamily="34" charset="-122"/>
                <a:ea typeface="微软雅黑" panose="020B0503020204020204" pitchFamily="34" charset="-122"/>
              </a:rPr>
              <a:t>调度方案</a:t>
            </a:r>
          </a:p>
        </p:txBody>
      </p:sp>
      <p:pic>
        <p:nvPicPr>
          <p:cNvPr id="22" name="Picture 2">
            <a:extLst>
              <a:ext uri="{FF2B5EF4-FFF2-40B4-BE49-F238E27FC236}">
                <a16:creationId xmlns:a16="http://schemas.microsoft.com/office/drawing/2014/main" id="{9762D9E5-120A-4044-AFFF-8EB377AECA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9782" y="2373155"/>
            <a:ext cx="3887901" cy="2363491"/>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A2E63B75-2101-4AC1-BD78-EA144BDB762C}"/>
              </a:ext>
            </a:extLst>
          </p:cNvPr>
          <p:cNvSpPr txBox="1"/>
          <p:nvPr/>
        </p:nvSpPr>
        <p:spPr>
          <a:xfrm>
            <a:off x="5808435" y="1930369"/>
            <a:ext cx="3340922" cy="369332"/>
          </a:xfrm>
          <a:prstGeom prst="rect">
            <a:avLst/>
          </a:prstGeom>
          <a:solidFill>
            <a:schemeClr val="bg1"/>
          </a:solidFill>
        </p:spPr>
        <p:txBody>
          <a:bodyPr wrap="square" rtlCol="0">
            <a:spAutoFit/>
          </a:bodyPr>
          <a:lstStyle/>
          <a:p>
            <a:pPr algn="ctr" defTabSz="457200">
              <a:defRPr/>
            </a:pPr>
            <a:r>
              <a:rPr lang="zh-CN" altLang="en-US" b="1" kern="0" dirty="0">
                <a:solidFill>
                  <a:srgbClr val="044875"/>
                </a:solidFill>
                <a:latin typeface="微软雅黑" panose="020B0503020204020204" pitchFamily="34" charset="-122"/>
                <a:ea typeface="微软雅黑" panose="020B0503020204020204" pitchFamily="34" charset="-122"/>
              </a:rPr>
              <a:t>基于</a:t>
            </a:r>
            <a:r>
              <a:rPr lang="en-US" altLang="zh-CN" b="1" kern="0" dirty="0">
                <a:solidFill>
                  <a:srgbClr val="044875"/>
                </a:solidFill>
                <a:latin typeface="微软雅黑" panose="020B0503020204020204" pitchFamily="34" charset="-122"/>
                <a:ea typeface="微软雅黑" panose="020B0503020204020204" pitchFamily="34" charset="-122"/>
              </a:rPr>
              <a:t>YANG</a:t>
            </a:r>
            <a:r>
              <a:rPr lang="zh-CN" altLang="en-US" b="1" kern="0" dirty="0">
                <a:solidFill>
                  <a:srgbClr val="044875"/>
                </a:solidFill>
                <a:latin typeface="微软雅黑" panose="020B0503020204020204" pitchFamily="34" charset="-122"/>
                <a:ea typeface="微软雅黑" panose="020B0503020204020204" pitchFamily="34" charset="-122"/>
              </a:rPr>
              <a:t>的</a:t>
            </a:r>
            <a:r>
              <a:rPr lang="en-US" altLang="zh-CN" b="1" kern="0" dirty="0">
                <a:solidFill>
                  <a:srgbClr val="044875"/>
                </a:solidFill>
                <a:latin typeface="微软雅黑" panose="020B0503020204020204" pitchFamily="34" charset="-122"/>
                <a:ea typeface="微软雅黑" panose="020B0503020204020204" pitchFamily="34" charset="-122"/>
              </a:rPr>
              <a:t>TSN</a:t>
            </a:r>
            <a:r>
              <a:rPr lang="zh-CN" altLang="en-US" b="1" kern="0" dirty="0">
                <a:solidFill>
                  <a:srgbClr val="044875"/>
                </a:solidFill>
                <a:latin typeface="微软雅黑" panose="020B0503020204020204" pitchFamily="34" charset="-122"/>
                <a:ea typeface="微软雅黑" panose="020B0503020204020204" pitchFamily="34" charset="-122"/>
              </a:rPr>
              <a:t>配置组件</a:t>
            </a:r>
          </a:p>
        </p:txBody>
      </p:sp>
      <p:sp>
        <p:nvSpPr>
          <p:cNvPr id="24" name="文本框 23">
            <a:extLst>
              <a:ext uri="{FF2B5EF4-FFF2-40B4-BE49-F238E27FC236}">
                <a16:creationId xmlns:a16="http://schemas.microsoft.com/office/drawing/2014/main" id="{7640A412-05B1-47B5-99DE-DDBBED77DA21}"/>
              </a:ext>
            </a:extLst>
          </p:cNvPr>
          <p:cNvSpPr txBox="1"/>
          <p:nvPr/>
        </p:nvSpPr>
        <p:spPr>
          <a:xfrm>
            <a:off x="7267095" y="3272872"/>
            <a:ext cx="2016000" cy="338554"/>
          </a:xfrm>
          <a:prstGeom prst="rect">
            <a:avLst/>
          </a:prstGeom>
          <a:noFill/>
        </p:spPr>
        <p:txBody>
          <a:bodyPr wrap="square">
            <a:spAutoFit/>
          </a:bodyPr>
          <a:lstStyle/>
          <a:p>
            <a:pPr algn="ctr" defTabSz="457200">
              <a:defRPr/>
            </a:pPr>
            <a:r>
              <a:rPr lang="zh-CN" altLang="en-US" sz="1600" kern="0" dirty="0">
                <a:solidFill>
                  <a:srgbClr val="044875"/>
                </a:solidFill>
                <a:latin typeface="微软雅黑" panose="020B0503020204020204" pitchFamily="34" charset="-122"/>
                <a:ea typeface="微软雅黑" panose="020B0503020204020204" pitchFamily="34" charset="-122"/>
              </a:rPr>
              <a:t>配置信息生成</a:t>
            </a:r>
          </a:p>
        </p:txBody>
      </p:sp>
      <p:sp>
        <p:nvSpPr>
          <p:cNvPr id="25" name="文本框 24">
            <a:extLst>
              <a:ext uri="{FF2B5EF4-FFF2-40B4-BE49-F238E27FC236}">
                <a16:creationId xmlns:a16="http://schemas.microsoft.com/office/drawing/2014/main" id="{26A6E721-B561-41F2-AF73-28CA76371A9F}"/>
              </a:ext>
            </a:extLst>
          </p:cNvPr>
          <p:cNvSpPr txBox="1"/>
          <p:nvPr/>
        </p:nvSpPr>
        <p:spPr>
          <a:xfrm>
            <a:off x="6416572" y="4327197"/>
            <a:ext cx="2016000" cy="338554"/>
          </a:xfrm>
          <a:prstGeom prst="rect">
            <a:avLst/>
          </a:prstGeom>
          <a:noFill/>
        </p:spPr>
        <p:txBody>
          <a:bodyPr wrap="square">
            <a:spAutoFit/>
          </a:bodyPr>
          <a:lstStyle/>
          <a:p>
            <a:pPr algn="ctr" defTabSz="457200">
              <a:defRPr/>
            </a:pPr>
            <a:r>
              <a:rPr lang="zh-CN" altLang="en-US" sz="1600" kern="0" dirty="0">
                <a:solidFill>
                  <a:srgbClr val="044875"/>
                </a:solidFill>
                <a:latin typeface="微软雅黑" panose="020B0503020204020204" pitchFamily="34" charset="-122"/>
                <a:ea typeface="微软雅黑" panose="020B0503020204020204" pitchFamily="34" charset="-122"/>
              </a:rPr>
              <a:t>配置结果反馈</a:t>
            </a:r>
          </a:p>
        </p:txBody>
      </p:sp>
      <p:sp>
        <p:nvSpPr>
          <p:cNvPr id="26" name="文本框 25">
            <a:extLst>
              <a:ext uri="{FF2B5EF4-FFF2-40B4-BE49-F238E27FC236}">
                <a16:creationId xmlns:a16="http://schemas.microsoft.com/office/drawing/2014/main" id="{9F6FE1B1-C16A-4BB4-B02E-39CF1D6E15A0}"/>
              </a:ext>
            </a:extLst>
          </p:cNvPr>
          <p:cNvSpPr txBox="1"/>
          <p:nvPr/>
        </p:nvSpPr>
        <p:spPr>
          <a:xfrm>
            <a:off x="5622603" y="3289823"/>
            <a:ext cx="2016000" cy="338554"/>
          </a:xfrm>
          <a:prstGeom prst="rect">
            <a:avLst/>
          </a:prstGeom>
          <a:noFill/>
        </p:spPr>
        <p:txBody>
          <a:bodyPr wrap="square">
            <a:spAutoFit/>
          </a:bodyPr>
          <a:lstStyle/>
          <a:p>
            <a:pPr algn="ctr" defTabSz="457200">
              <a:defRPr/>
            </a:pPr>
            <a:r>
              <a:rPr lang="zh-CN" altLang="en-US" sz="1600" kern="0" dirty="0">
                <a:solidFill>
                  <a:srgbClr val="044875"/>
                </a:solidFill>
                <a:latin typeface="微软雅黑" panose="020B0503020204020204" pitchFamily="34" charset="-122"/>
                <a:ea typeface="微软雅黑" panose="020B0503020204020204" pitchFamily="34" charset="-122"/>
              </a:rPr>
              <a:t>方案解析</a:t>
            </a:r>
          </a:p>
        </p:txBody>
      </p:sp>
      <p:sp>
        <p:nvSpPr>
          <p:cNvPr id="27" name="文本框 26">
            <a:extLst>
              <a:ext uri="{FF2B5EF4-FFF2-40B4-BE49-F238E27FC236}">
                <a16:creationId xmlns:a16="http://schemas.microsoft.com/office/drawing/2014/main" id="{DB8F5387-CAD7-4D42-85DB-512B30A8CED7}"/>
              </a:ext>
            </a:extLst>
          </p:cNvPr>
          <p:cNvSpPr txBox="1"/>
          <p:nvPr/>
        </p:nvSpPr>
        <p:spPr>
          <a:xfrm>
            <a:off x="5622603" y="4761440"/>
            <a:ext cx="3980759"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配置协议：</a:t>
            </a:r>
            <a:r>
              <a:rPr kumimoji="0" lang="en-US" altLang="zh-CN"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SNMP</a:t>
            </a: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a:t>
            </a:r>
            <a:r>
              <a:rPr kumimoji="0" lang="en-US" altLang="zh-CN"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NETCONF</a:t>
            </a: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等</a:t>
            </a:r>
            <a:endParaRPr kumimoji="0" lang="en-US" altLang="zh-CN"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配置信息规范：</a:t>
            </a:r>
            <a:r>
              <a:rPr kumimoji="0" lang="en-US" altLang="zh-CN"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YANG</a:t>
            </a: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模型等</a:t>
            </a:r>
            <a:endParaRPr kumimoji="0" lang="en-US" altLang="zh-CN"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rPr>
              <a:t>配置操作：</a:t>
            </a:r>
            <a:r>
              <a:rPr lang="zh-CN" altLang="en-US" sz="1600" dirty="0">
                <a:solidFill>
                  <a:srgbClr val="173A5A"/>
                </a:solidFill>
                <a:latin typeface="微软雅黑" panose="020B0503020204020204" pitchFamily="34" charset="-122"/>
                <a:ea typeface="微软雅黑" panose="020B0503020204020204" pitchFamily="34" charset="-122"/>
              </a:rPr>
              <a:t>查询、编辑和删除等</a:t>
            </a:r>
            <a:endParaRPr kumimoji="0" lang="en-US" altLang="zh-CN" sz="1600" i="0" u="none" strike="noStrike" kern="1200" cap="none" spc="0" normalizeH="0" baseline="0" noProof="0" dirty="0">
              <a:ln>
                <a:noFill/>
              </a:ln>
              <a:solidFill>
                <a:srgbClr val="173A5A"/>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a:extLst>
              <a:ext uri="{FF2B5EF4-FFF2-40B4-BE49-F238E27FC236}">
                <a16:creationId xmlns:a16="http://schemas.microsoft.com/office/drawing/2014/main" id="{63885FCE-1664-42CA-BBD9-4464C3C9A5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8987" y="3841342"/>
            <a:ext cx="1229507" cy="827564"/>
          </a:xfrm>
          <a:prstGeom prst="rect">
            <a:avLst/>
          </a:prstGeom>
          <a:effectLst>
            <a:outerShdw blurRad="50800" dist="38100" dir="2700000" algn="tl" rotWithShape="0">
              <a:prstClr val="black">
                <a:alpha val="40000"/>
              </a:prstClr>
            </a:outerShdw>
          </a:effectLst>
        </p:spPr>
      </p:pic>
      <p:sp>
        <p:nvSpPr>
          <p:cNvPr id="29" name="文本框 28">
            <a:extLst>
              <a:ext uri="{FF2B5EF4-FFF2-40B4-BE49-F238E27FC236}">
                <a16:creationId xmlns:a16="http://schemas.microsoft.com/office/drawing/2014/main" id="{AB1B4748-0656-4E8A-98D6-79D040C18693}"/>
              </a:ext>
            </a:extLst>
          </p:cNvPr>
          <p:cNvSpPr txBox="1"/>
          <p:nvPr/>
        </p:nvSpPr>
        <p:spPr>
          <a:xfrm>
            <a:off x="10367747" y="3396822"/>
            <a:ext cx="1637524" cy="418191"/>
          </a:xfrm>
          <a:prstGeom prst="rect">
            <a:avLst/>
          </a:prstGeom>
          <a:noFill/>
        </p:spPr>
        <p:txBody>
          <a:bodyPr wrap="square" rtlCol="0">
            <a:spAutoFit/>
          </a:bodyPr>
          <a:lstStyle/>
          <a:p>
            <a:pPr algn="ctr">
              <a:lnSpc>
                <a:spcPct val="150000"/>
              </a:lnSpc>
            </a:pPr>
            <a:r>
              <a:rPr lang="en-US" sz="1600" b="1" dirty="0">
                <a:solidFill>
                  <a:srgbClr val="C00000"/>
                </a:solidFill>
                <a:latin typeface="微软雅黑" panose="020B0503020204020204" pitchFamily="34" charset="-122"/>
                <a:ea typeface="微软雅黑" panose="020B0503020204020204" pitchFamily="34" charset="-122"/>
              </a:rPr>
              <a:t>SBS TSN</a:t>
            </a:r>
            <a:r>
              <a:rPr lang="zh-CN" altLang="en-US" sz="1600" b="1" dirty="0">
                <a:solidFill>
                  <a:srgbClr val="C00000"/>
                </a:solidFill>
                <a:latin typeface="微软雅黑" panose="020B0503020204020204" pitchFamily="34" charset="-122"/>
                <a:ea typeface="微软雅黑" panose="020B0503020204020204" pitchFamily="34" charset="-122"/>
              </a:rPr>
              <a:t>网关</a:t>
            </a:r>
            <a:r>
              <a:rPr lang="en-US" altLang="zh-CN" sz="1600" b="1" baseline="30000" dirty="0">
                <a:solidFill>
                  <a:srgbClr val="C00000"/>
                </a:solidFill>
                <a:latin typeface="微软雅黑" panose="020B0503020204020204" pitchFamily="34" charset="-122"/>
                <a:ea typeface="微软雅黑" panose="020B0503020204020204" pitchFamily="34" charset="-122"/>
              </a:rPr>
              <a:t>[1]</a:t>
            </a:r>
            <a:endParaRPr lang="zh-CN" altLang="en-US" sz="1600" b="1" baseline="30000" dirty="0">
              <a:solidFill>
                <a:srgbClr val="C00000"/>
              </a:solidFill>
              <a:latin typeface="微软雅黑" panose="020B0503020204020204" pitchFamily="34" charset="-122"/>
              <a:ea typeface="微软雅黑" panose="020B0503020204020204" pitchFamily="34" charset="-122"/>
            </a:endParaRPr>
          </a:p>
        </p:txBody>
      </p:sp>
      <p:pic>
        <p:nvPicPr>
          <p:cNvPr id="30" name="图片 29" descr="SIG-0101-new">
            <a:extLst>
              <a:ext uri="{FF2B5EF4-FFF2-40B4-BE49-F238E27FC236}">
                <a16:creationId xmlns:a16="http://schemas.microsoft.com/office/drawing/2014/main" id="{6676C307-0E00-42B3-A9D9-0F5EA5D50F70}"/>
              </a:ext>
            </a:extLst>
          </p:cNvPr>
          <p:cNvPicPr>
            <a:picLocks noChangeAspect="1"/>
          </p:cNvPicPr>
          <p:nvPr/>
        </p:nvPicPr>
        <p:blipFill>
          <a:blip r:embed="rId6"/>
          <a:stretch>
            <a:fillRect/>
          </a:stretch>
        </p:blipFill>
        <p:spPr>
          <a:xfrm>
            <a:off x="10324063" y="2426317"/>
            <a:ext cx="1499359" cy="1172537"/>
          </a:xfrm>
          <a:prstGeom prst="rect">
            <a:avLst/>
          </a:prstGeom>
        </p:spPr>
      </p:pic>
      <p:sp>
        <p:nvSpPr>
          <p:cNvPr id="31" name="文本框 30">
            <a:extLst>
              <a:ext uri="{FF2B5EF4-FFF2-40B4-BE49-F238E27FC236}">
                <a16:creationId xmlns:a16="http://schemas.microsoft.com/office/drawing/2014/main" id="{50941979-26C9-426E-BA2C-5EF95E612B16}"/>
              </a:ext>
            </a:extLst>
          </p:cNvPr>
          <p:cNvSpPr txBox="1"/>
          <p:nvPr/>
        </p:nvSpPr>
        <p:spPr>
          <a:xfrm>
            <a:off x="10218965" y="4611301"/>
            <a:ext cx="1921028" cy="418191"/>
          </a:xfrm>
          <a:prstGeom prst="rect">
            <a:avLst/>
          </a:prstGeom>
          <a:noFill/>
        </p:spPr>
        <p:txBody>
          <a:bodyPr wrap="square" rtlCol="0">
            <a:spAutoFit/>
          </a:bodyPr>
          <a:lstStyle/>
          <a:p>
            <a:pPr algn="ct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轻量级</a:t>
            </a:r>
            <a:r>
              <a:rPr lang="en-US" altLang="zh-CN" sz="1600" b="1" dirty="0">
                <a:solidFill>
                  <a:srgbClr val="C00000"/>
                </a:solidFill>
                <a:latin typeface="微软雅黑" panose="020B0503020204020204" pitchFamily="34" charset="-122"/>
                <a:ea typeface="微软雅黑" panose="020B0503020204020204" pitchFamily="34" charset="-122"/>
              </a:rPr>
              <a:t>TSN</a:t>
            </a:r>
            <a:r>
              <a:rPr lang="zh-CN" altLang="en-US" sz="1600" b="1" dirty="0">
                <a:solidFill>
                  <a:srgbClr val="C00000"/>
                </a:solidFill>
                <a:latin typeface="微软雅黑" panose="020B0503020204020204" pitchFamily="34" charset="-122"/>
                <a:ea typeface="微软雅黑" panose="020B0503020204020204" pitchFamily="34" charset="-122"/>
              </a:rPr>
              <a:t>网关</a:t>
            </a:r>
            <a:r>
              <a:rPr lang="en-US" altLang="zh-CN" sz="1600" b="1" baseline="30000" dirty="0">
                <a:solidFill>
                  <a:srgbClr val="C00000"/>
                </a:solidFill>
                <a:latin typeface="微软雅黑" panose="020B0503020204020204" pitchFamily="34" charset="-122"/>
                <a:ea typeface="微软雅黑" panose="020B0503020204020204" pitchFamily="34" charset="-122"/>
              </a:rPr>
              <a:t>[1]</a:t>
            </a:r>
            <a:endParaRPr lang="zh-CN" altLang="en-US" sz="1600" b="1" baseline="30000" dirty="0">
              <a:solidFill>
                <a:srgbClr val="C00000"/>
              </a:solidFill>
              <a:latin typeface="微软雅黑" panose="020B0503020204020204" pitchFamily="34" charset="-122"/>
              <a:ea typeface="微软雅黑" panose="020B0503020204020204" pitchFamily="34" charset="-122"/>
            </a:endParaRPr>
          </a:p>
        </p:txBody>
      </p:sp>
      <p:sp>
        <p:nvSpPr>
          <p:cNvPr id="32" name="箭头: 右 31">
            <a:extLst>
              <a:ext uri="{FF2B5EF4-FFF2-40B4-BE49-F238E27FC236}">
                <a16:creationId xmlns:a16="http://schemas.microsoft.com/office/drawing/2014/main" id="{FC7FC67B-6FAC-4FEF-8B09-3BC352DD1879}"/>
              </a:ext>
            </a:extLst>
          </p:cNvPr>
          <p:cNvSpPr/>
          <p:nvPr/>
        </p:nvSpPr>
        <p:spPr>
          <a:xfrm>
            <a:off x="9317418" y="3233731"/>
            <a:ext cx="789877" cy="356912"/>
          </a:xfrm>
          <a:prstGeom prst="rightArrow">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1CE297A-A00D-48B5-997C-30968DA66684}"/>
              </a:ext>
            </a:extLst>
          </p:cNvPr>
          <p:cNvSpPr txBox="1"/>
          <p:nvPr/>
        </p:nvSpPr>
        <p:spPr>
          <a:xfrm>
            <a:off x="8718888" y="2864399"/>
            <a:ext cx="2016000" cy="338554"/>
          </a:xfrm>
          <a:prstGeom prst="rect">
            <a:avLst/>
          </a:prstGeom>
          <a:noFill/>
        </p:spPr>
        <p:txBody>
          <a:bodyPr wrap="square">
            <a:spAutoFit/>
          </a:bodyPr>
          <a:lstStyle/>
          <a:p>
            <a:pPr algn="ctr" defTabSz="457200">
              <a:defRPr/>
            </a:pPr>
            <a:r>
              <a:rPr lang="zh-CN" altLang="en-US" sz="1600" b="1" kern="0" dirty="0">
                <a:solidFill>
                  <a:srgbClr val="044875"/>
                </a:solidFill>
                <a:latin typeface="微软雅黑" panose="020B0503020204020204" pitchFamily="34" charset="-122"/>
                <a:ea typeface="微软雅黑" panose="020B0503020204020204" pitchFamily="34" charset="-122"/>
              </a:rPr>
              <a:t>配置下发</a:t>
            </a:r>
          </a:p>
        </p:txBody>
      </p:sp>
      <p:sp>
        <p:nvSpPr>
          <p:cNvPr id="35" name="文本框 34">
            <a:extLst>
              <a:ext uri="{FF2B5EF4-FFF2-40B4-BE49-F238E27FC236}">
                <a16:creationId xmlns:a16="http://schemas.microsoft.com/office/drawing/2014/main" id="{366D688C-ECA7-406D-8C18-68A8C46F31D1}"/>
              </a:ext>
            </a:extLst>
          </p:cNvPr>
          <p:cNvSpPr txBox="1"/>
          <p:nvPr/>
        </p:nvSpPr>
        <p:spPr>
          <a:xfrm>
            <a:off x="2002657" y="5861931"/>
            <a:ext cx="9143614" cy="369332"/>
          </a:xfrm>
          <a:prstGeom prst="rect">
            <a:avLst/>
          </a:prstGeom>
          <a:noFill/>
        </p:spPr>
        <p:txBody>
          <a:bodyPr wrap="square">
            <a:spAutoFit/>
          </a:bodyPr>
          <a:lstStyle/>
          <a:p>
            <a:r>
              <a:rPr lang="zh-CN" altLang="en-US" sz="1800" b="1" dirty="0">
                <a:solidFill>
                  <a:srgbClr val="C00000"/>
                </a:solidFill>
                <a:latin typeface="微软雅黑" panose="020B0503020204020204" pitchFamily="34" charset="-122"/>
                <a:ea typeface="微软雅黑" panose="020B0503020204020204" pitchFamily="34" charset="-122"/>
              </a:rPr>
              <a:t>难点：</a:t>
            </a:r>
            <a:r>
              <a:rPr lang="en-US" altLang="zh-CN" sz="1800" b="1" dirty="0">
                <a:solidFill>
                  <a:srgbClr val="173A5A"/>
                </a:solidFill>
                <a:latin typeface="微软雅黑" panose="020B0503020204020204" pitchFamily="34" charset="-122"/>
                <a:ea typeface="微软雅黑" panose="020B0503020204020204" pitchFamily="34" charset="-122"/>
              </a:rPr>
              <a:t>1</a:t>
            </a:r>
            <a:r>
              <a:rPr lang="zh-CN" altLang="en-US" sz="1800" b="1" dirty="0">
                <a:solidFill>
                  <a:srgbClr val="173A5A"/>
                </a:solidFill>
                <a:latin typeface="微软雅黑" panose="020B0503020204020204" pitchFamily="34" charset="-122"/>
                <a:ea typeface="微软雅黑" panose="020B0503020204020204" pitchFamily="34" charset="-122"/>
              </a:rPr>
              <a:t>）</a:t>
            </a:r>
            <a:r>
              <a:rPr lang="en-US" altLang="zh-CN" sz="1800" b="1" dirty="0">
                <a:solidFill>
                  <a:srgbClr val="173A5A"/>
                </a:solidFill>
                <a:latin typeface="微软雅黑" panose="020B0503020204020204" pitchFamily="34" charset="-122"/>
                <a:ea typeface="微软雅黑" panose="020B0503020204020204" pitchFamily="34" charset="-122"/>
              </a:rPr>
              <a:t>TSN</a:t>
            </a:r>
            <a:r>
              <a:rPr lang="zh-CN" altLang="en-US" sz="1800" b="1" dirty="0">
                <a:solidFill>
                  <a:srgbClr val="C00000"/>
                </a:solidFill>
                <a:latin typeface="微软雅黑" panose="020B0503020204020204" pitchFamily="34" charset="-122"/>
                <a:ea typeface="微软雅黑" panose="020B0503020204020204" pitchFamily="34" charset="-122"/>
              </a:rPr>
              <a:t>配置模型参数复杂难提取</a:t>
            </a:r>
            <a:r>
              <a:rPr lang="en-US" altLang="zh-CN" b="1" dirty="0">
                <a:solidFill>
                  <a:srgbClr val="C00000"/>
                </a:solidFill>
                <a:latin typeface="微软雅黑" panose="020B0503020204020204" pitchFamily="34" charset="-122"/>
                <a:ea typeface="微软雅黑" panose="020B0503020204020204" pitchFamily="34" charset="-122"/>
              </a:rPr>
              <a:t>  </a:t>
            </a:r>
            <a:r>
              <a:rPr lang="en-US" altLang="zh-CN" b="1" dirty="0">
                <a:solidFill>
                  <a:srgbClr val="173A5A"/>
                </a:solidFill>
                <a:latin typeface="微软雅黑" panose="020B0503020204020204" pitchFamily="34" charset="-122"/>
                <a:ea typeface="微软雅黑" panose="020B0503020204020204" pitchFamily="34" charset="-122"/>
              </a:rPr>
              <a:t>2</a:t>
            </a:r>
            <a:r>
              <a:rPr lang="zh-CN" altLang="en-US" b="1" dirty="0">
                <a:solidFill>
                  <a:srgbClr val="173A5A"/>
                </a:solidFill>
                <a:latin typeface="微软雅黑" panose="020B0503020204020204" pitchFamily="34" charset="-122"/>
                <a:ea typeface="微软雅黑" panose="020B0503020204020204" pitchFamily="34" charset="-122"/>
              </a:rPr>
              <a:t>）</a:t>
            </a:r>
            <a:r>
              <a:rPr lang="zh-CN" altLang="en-US" sz="1800" b="1" dirty="0">
                <a:solidFill>
                  <a:srgbClr val="173A5A"/>
                </a:solidFill>
                <a:latin typeface="微软雅黑" panose="020B0503020204020204" pitchFamily="34" charset="-122"/>
                <a:ea typeface="微软雅黑" panose="020B0503020204020204" pitchFamily="34" charset="-122"/>
              </a:rPr>
              <a:t>配置模型与调度引擎</a:t>
            </a:r>
            <a:r>
              <a:rPr lang="zh-CN" altLang="en-US" sz="1800" b="1" dirty="0">
                <a:solidFill>
                  <a:srgbClr val="C00000"/>
                </a:solidFill>
                <a:latin typeface="微软雅黑" panose="020B0503020204020204" pitchFamily="34" charset="-122"/>
                <a:ea typeface="微软雅黑" panose="020B0503020204020204" pitchFamily="34" charset="-122"/>
              </a:rPr>
              <a:t>难集成</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92BE657C-97F6-419B-8F12-090DF98B3AC4}"/>
              </a:ext>
            </a:extLst>
          </p:cNvPr>
          <p:cNvSpPr/>
          <p:nvPr/>
        </p:nvSpPr>
        <p:spPr>
          <a:xfrm>
            <a:off x="10282335" y="2426317"/>
            <a:ext cx="1745345" cy="2719843"/>
          </a:xfrm>
          <a:prstGeom prst="rect">
            <a:avLst/>
          </a:prstGeom>
          <a:noFill/>
          <a:ln w="38100" cap="flat" cmpd="sng" algn="ctr">
            <a:solidFill>
              <a:srgbClr val="C00000"/>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37" name="文本框 36">
            <a:extLst>
              <a:ext uri="{FF2B5EF4-FFF2-40B4-BE49-F238E27FC236}">
                <a16:creationId xmlns:a16="http://schemas.microsoft.com/office/drawing/2014/main" id="{509FD484-3FF0-4CA6-98D3-EC2D748A89B3}"/>
              </a:ext>
            </a:extLst>
          </p:cNvPr>
          <p:cNvSpPr txBox="1"/>
          <p:nvPr/>
        </p:nvSpPr>
        <p:spPr>
          <a:xfrm>
            <a:off x="10196777" y="1909722"/>
            <a:ext cx="1830904" cy="369332"/>
          </a:xfrm>
          <a:prstGeom prst="rect">
            <a:avLst/>
          </a:prstGeom>
          <a:noFill/>
        </p:spPr>
        <p:txBody>
          <a:bodyPr wrap="square">
            <a:spAutoFit/>
          </a:bodyPr>
          <a:lstStyle/>
          <a:p>
            <a:pPr algn="ctr" defTabSz="457200">
              <a:defRPr/>
            </a:pPr>
            <a:r>
              <a:rPr lang="zh-CN" altLang="en-US" b="1" kern="0" dirty="0">
                <a:solidFill>
                  <a:srgbClr val="044875"/>
                </a:solidFill>
                <a:latin typeface="微软雅黑" panose="020B0503020204020204" pitchFamily="34" charset="-122"/>
                <a:ea typeface="微软雅黑" panose="020B0503020204020204" pitchFamily="34" charset="-122"/>
              </a:rPr>
              <a:t>自研</a:t>
            </a:r>
            <a:r>
              <a:rPr lang="en-US" altLang="zh-CN" b="1" kern="0" dirty="0">
                <a:solidFill>
                  <a:srgbClr val="044875"/>
                </a:solidFill>
                <a:latin typeface="微软雅黑" panose="020B0503020204020204" pitchFamily="34" charset="-122"/>
                <a:ea typeface="微软雅黑" panose="020B0503020204020204" pitchFamily="34" charset="-122"/>
              </a:rPr>
              <a:t>TSN</a:t>
            </a:r>
            <a:r>
              <a:rPr lang="zh-CN" altLang="en-US" b="1" kern="0" dirty="0">
                <a:solidFill>
                  <a:srgbClr val="044875"/>
                </a:solidFill>
                <a:latin typeface="微软雅黑" panose="020B0503020204020204" pitchFamily="34" charset="-122"/>
                <a:ea typeface="微软雅黑" panose="020B0503020204020204" pitchFamily="34" charset="-122"/>
              </a:rPr>
              <a:t>网关</a:t>
            </a:r>
            <a:endParaRPr lang="zh-CN" altLang="en-US" sz="1800" b="1" kern="0" dirty="0">
              <a:solidFill>
                <a:srgbClr val="044875"/>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8DBF54E4-0C35-4112-9981-40E2F8528574}"/>
              </a:ext>
            </a:extLst>
          </p:cNvPr>
          <p:cNvSpPr/>
          <p:nvPr/>
        </p:nvSpPr>
        <p:spPr>
          <a:xfrm>
            <a:off x="474563" y="6435381"/>
            <a:ext cx="7901011" cy="276999"/>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依托</a:t>
            </a:r>
            <a:r>
              <a:rPr lang="zh-CN" altLang="en-US" sz="1200" b="1" dirty="0">
                <a:solidFill>
                  <a:srgbClr val="C00000"/>
                </a:solidFill>
                <a:latin typeface="微软雅黑" panose="020B0503020204020204" pitchFamily="34" charset="-122"/>
                <a:ea typeface="微软雅黑" panose="020B0503020204020204" pitchFamily="34" charset="-122"/>
              </a:rPr>
              <a:t>国家重点研发计划</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面向智能工厂的现场级工业物联网关键设备研发</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，编号：</a:t>
            </a:r>
            <a:r>
              <a:rPr lang="en-US" altLang="zh-CN" sz="1200" b="1" dirty="0">
                <a:latin typeface="微软雅黑" panose="020B0503020204020204" pitchFamily="34" charset="-122"/>
                <a:ea typeface="微软雅黑" panose="020B0503020204020204" pitchFamily="34" charset="-122"/>
              </a:rPr>
              <a:t>2018YFB1702100</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7101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E13181-5D73-42F2-B9F7-9A2386BD186C}"/>
              </a:ext>
            </a:extLst>
          </p:cNvPr>
          <p:cNvSpPr>
            <a:spLocks noGrp="1"/>
          </p:cNvSpPr>
          <p:nvPr>
            <p:ph type="sldNum" sz="quarter" idx="10"/>
          </p:nvPr>
        </p:nvSpPr>
        <p:spPr/>
        <p:txBody>
          <a:bodyPr/>
          <a:lstStyle/>
          <a:p>
            <a:fld id="{6C53781C-E1F6-4315-A39D-61273F2E0596}" type="slidenum">
              <a:rPr lang="zh-CN" altLang="en-US" smtClean="0"/>
              <a:pPr/>
              <a:t>19</a:t>
            </a:fld>
            <a:endParaRPr lang="zh-CN" altLang="en-US" dirty="0"/>
          </a:p>
        </p:txBody>
      </p:sp>
      <p:sp>
        <p:nvSpPr>
          <p:cNvPr id="3" name="文本占位符 2">
            <a:extLst>
              <a:ext uri="{FF2B5EF4-FFF2-40B4-BE49-F238E27FC236}">
                <a16:creationId xmlns:a16="http://schemas.microsoft.com/office/drawing/2014/main" id="{20CA386D-399F-4544-894D-A82CB704469B}"/>
              </a:ext>
            </a:extLst>
          </p:cNvPr>
          <p:cNvSpPr>
            <a:spLocks noGrp="1"/>
          </p:cNvSpPr>
          <p:nvPr>
            <p:ph type="body" sz="quarter" idx="14"/>
          </p:nvPr>
        </p:nvSpPr>
        <p:spPr/>
        <p:txBody>
          <a:bodyPr/>
          <a:lstStyle/>
          <a:p>
            <a:r>
              <a:rPr lang="en-US" altLang="zh-CN" dirty="0"/>
              <a:t>TSN</a:t>
            </a:r>
            <a:r>
              <a:rPr lang="zh-CN" altLang="en-US" dirty="0"/>
              <a:t>调度</a:t>
            </a:r>
            <a:r>
              <a:rPr lang="en-US" altLang="zh-CN" dirty="0"/>
              <a:t>-</a:t>
            </a:r>
            <a:r>
              <a:rPr lang="zh-CN" altLang="en-US" dirty="0"/>
              <a:t>配置</a:t>
            </a:r>
            <a:r>
              <a:rPr lang="en-US" altLang="zh-CN" dirty="0"/>
              <a:t>-</a:t>
            </a:r>
            <a:r>
              <a:rPr lang="zh-CN" altLang="en-US" dirty="0"/>
              <a:t>分析测试平台搭建</a:t>
            </a:r>
          </a:p>
        </p:txBody>
      </p:sp>
      <p:sp>
        <p:nvSpPr>
          <p:cNvPr id="13" name="矩形 12">
            <a:extLst>
              <a:ext uri="{FF2B5EF4-FFF2-40B4-BE49-F238E27FC236}">
                <a16:creationId xmlns:a16="http://schemas.microsoft.com/office/drawing/2014/main" id="{16E5CB10-AAE6-40F4-8CFE-0D6B46360CFE}"/>
              </a:ext>
            </a:extLst>
          </p:cNvPr>
          <p:cNvSpPr/>
          <p:nvPr/>
        </p:nvSpPr>
        <p:spPr>
          <a:xfrm>
            <a:off x="963069" y="3927071"/>
            <a:ext cx="2069797" cy="587340"/>
          </a:xfrm>
          <a:prstGeom prst="rect">
            <a:avLst/>
          </a:prstGeom>
        </p:spPr>
        <p:txBody>
          <a:bodyPr wrap="square">
            <a:spAutoFit/>
          </a:bodyPr>
          <a:lstStyle/>
          <a:p>
            <a:pPr algn="ctr">
              <a:lnSpc>
                <a:spcPct val="120000"/>
              </a:lnSpc>
            </a:pPr>
            <a:r>
              <a:rPr lang="en-US" altLang="zh-CN" sz="1400" b="1">
                <a:latin typeface="Times New Roman" panose="02020603050405020304" pitchFamily="18" charset="0"/>
                <a:ea typeface="微软雅黑" panose="020B0503020204020204" pitchFamily="34" charset="-122"/>
              </a:rPr>
              <a:t>NETCONF</a:t>
            </a:r>
            <a:r>
              <a:rPr lang="zh-CN" altLang="en-US" sz="1400" b="1">
                <a:latin typeface="Times New Roman" panose="02020603050405020304" pitchFamily="18" charset="0"/>
                <a:ea typeface="微软雅黑" panose="020B0503020204020204" pitchFamily="34" charset="-122"/>
              </a:rPr>
              <a:t>（</a:t>
            </a:r>
            <a:r>
              <a:rPr lang="en-US" altLang="zh-CN" sz="1400" b="1">
                <a:latin typeface="Times New Roman" panose="02020603050405020304" pitchFamily="18" charset="0"/>
                <a:ea typeface="微软雅黑" panose="020B0503020204020204" pitchFamily="34" charset="-122"/>
              </a:rPr>
              <a:t>xml</a:t>
            </a:r>
            <a:r>
              <a:rPr lang="zh-CN" altLang="en-US" sz="1400" b="1">
                <a:latin typeface="Times New Roman" panose="02020603050405020304" pitchFamily="18" charset="0"/>
                <a:ea typeface="微软雅黑" panose="020B0503020204020204" pitchFamily="34" charset="-122"/>
              </a:rPr>
              <a:t>）报文</a:t>
            </a:r>
            <a:endParaRPr lang="en-US" altLang="zh-CN" sz="1400" b="1">
              <a:latin typeface="Times New Roman" panose="02020603050405020304" pitchFamily="18" charset="0"/>
              <a:ea typeface="微软雅黑" panose="020B0503020204020204" pitchFamily="34" charset="-122"/>
            </a:endParaRPr>
          </a:p>
          <a:p>
            <a:pPr algn="ctr">
              <a:lnSpc>
                <a:spcPct val="120000"/>
              </a:lnSpc>
            </a:pPr>
            <a:r>
              <a:rPr lang="zh-CN" altLang="en-US" sz="1400" b="1">
                <a:latin typeface="Times New Roman" panose="02020603050405020304" pitchFamily="18" charset="0"/>
                <a:ea typeface="微软雅黑" panose="020B0503020204020204" pitchFamily="34" charset="-122"/>
              </a:rPr>
              <a:t>架构解析</a:t>
            </a:r>
            <a:endParaRPr lang="zh-CN" altLang="en-US" sz="1400" b="1" dirty="0">
              <a:latin typeface="Times New Roman" panose="02020603050405020304" pitchFamily="18" charset="0"/>
              <a:ea typeface="微软雅黑" panose="020B0503020204020204" pitchFamily="34" charset="-122"/>
            </a:endParaRPr>
          </a:p>
        </p:txBody>
      </p:sp>
      <p:cxnSp>
        <p:nvCxnSpPr>
          <p:cNvPr id="14" name="直线连接符 4">
            <a:extLst>
              <a:ext uri="{FF2B5EF4-FFF2-40B4-BE49-F238E27FC236}">
                <a16:creationId xmlns:a16="http://schemas.microsoft.com/office/drawing/2014/main" id="{9B771C81-9160-40BF-B07F-B882A7ECFE97}"/>
              </a:ext>
            </a:extLst>
          </p:cNvPr>
          <p:cNvCxnSpPr>
            <a:cxnSpLocks/>
          </p:cNvCxnSpPr>
          <p:nvPr/>
        </p:nvCxnSpPr>
        <p:spPr bwMode="auto">
          <a:xfrm>
            <a:off x="879241" y="3840447"/>
            <a:ext cx="9535708" cy="0"/>
          </a:xfrm>
          <a:prstGeom prst="line">
            <a:avLst/>
          </a:prstGeom>
          <a:solidFill>
            <a:schemeClr val="accent1"/>
          </a:solidFill>
          <a:ln w="63500" cap="flat" cmpd="sng" algn="ctr">
            <a:solidFill>
              <a:srgbClr val="C00000"/>
            </a:solidFill>
            <a:prstDash val="solid"/>
            <a:round/>
            <a:headEnd type="none" w="med" len="med"/>
            <a:tailEnd type="triangle" w="med" len="med"/>
          </a:ln>
        </p:spPr>
      </p:cxnSp>
      <p:sp>
        <p:nvSpPr>
          <p:cNvPr id="15" name="椭圆 14">
            <a:extLst>
              <a:ext uri="{FF2B5EF4-FFF2-40B4-BE49-F238E27FC236}">
                <a16:creationId xmlns:a16="http://schemas.microsoft.com/office/drawing/2014/main" id="{511A95CF-5C9C-4B99-9293-0D987FC83C96}"/>
              </a:ext>
            </a:extLst>
          </p:cNvPr>
          <p:cNvSpPr/>
          <p:nvPr/>
        </p:nvSpPr>
        <p:spPr>
          <a:xfrm>
            <a:off x="1917737" y="3766950"/>
            <a:ext cx="160458" cy="16045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err="1">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D8067A61-8339-4BC5-AEFE-B189B94F45C8}"/>
              </a:ext>
            </a:extLst>
          </p:cNvPr>
          <p:cNvSpPr/>
          <p:nvPr/>
        </p:nvSpPr>
        <p:spPr>
          <a:xfrm>
            <a:off x="3795902" y="3963621"/>
            <a:ext cx="1463862" cy="523220"/>
          </a:xfrm>
          <a:prstGeom prst="rect">
            <a:avLst/>
          </a:prstGeom>
        </p:spPr>
        <p:txBody>
          <a:bodyPr wrap="square">
            <a:spAutoFit/>
          </a:bodyPr>
          <a:lstStyle/>
          <a:p>
            <a:pPr algn="ctr" eaLnBrk="1" hangingPunct="1"/>
            <a:r>
              <a:rPr lang="zh-CN" altLang="en-US" sz="1400" b="1">
                <a:latin typeface="微软雅黑" panose="020B0503020204020204" pitchFamily="34" charset="-122"/>
                <a:ea typeface="微软雅黑" panose="020B0503020204020204" pitchFamily="34" charset="-122"/>
              </a:rPr>
              <a:t>调试</a:t>
            </a:r>
            <a:r>
              <a:rPr lang="en-US" altLang="zh-CN" sz="1400" b="1">
                <a:latin typeface="微软雅黑" panose="020B0503020204020204" pitchFamily="34" charset="-122"/>
                <a:ea typeface="微软雅黑" panose="020B0503020204020204" pitchFamily="34" charset="-122"/>
              </a:rPr>
              <a:t>Pyang</a:t>
            </a:r>
            <a:r>
              <a:rPr lang="zh-CN" altLang="en-US" sz="1400" b="1">
                <a:latin typeface="微软雅黑" panose="020B0503020204020204" pitchFamily="34" charset="-122"/>
                <a:ea typeface="微软雅黑" panose="020B0503020204020204" pitchFamily="34" charset="-122"/>
              </a:rPr>
              <a:t>生成</a:t>
            </a:r>
            <a:endParaRPr lang="en-US" altLang="zh-CN" sz="1400" b="1">
              <a:latin typeface="微软雅黑" panose="020B0503020204020204" pitchFamily="34" charset="-122"/>
              <a:ea typeface="微软雅黑" panose="020B0503020204020204" pitchFamily="34" charset="-122"/>
            </a:endParaRPr>
          </a:p>
          <a:p>
            <a:pPr algn="ctr" eaLnBrk="1" hangingPunct="1"/>
            <a:r>
              <a:rPr lang="zh-CN" altLang="en-US" sz="1400" b="1">
                <a:latin typeface="微软雅黑" panose="020B0503020204020204" pitchFamily="34" charset="-122"/>
                <a:ea typeface="微软雅黑" panose="020B0503020204020204" pitchFamily="34" charset="-122"/>
              </a:rPr>
              <a:t>配置文件树</a:t>
            </a:r>
            <a:endParaRPr lang="zh-CN" altLang="en-US" sz="1400" b="1" dirty="0">
              <a:solidFill>
                <a:srgbClr val="C00000"/>
              </a:solidFill>
              <a:latin typeface="Times New Roman" panose="02020603050405020304" pitchFamily="18" charset="0"/>
              <a:ea typeface="微软雅黑" panose="020B0503020204020204" pitchFamily="34" charset="-122"/>
            </a:endParaRPr>
          </a:p>
        </p:txBody>
      </p:sp>
      <p:sp>
        <p:nvSpPr>
          <p:cNvPr id="17" name="矩形 16">
            <a:extLst>
              <a:ext uri="{FF2B5EF4-FFF2-40B4-BE49-F238E27FC236}">
                <a16:creationId xmlns:a16="http://schemas.microsoft.com/office/drawing/2014/main" id="{5F36E705-FE1A-4C3C-BF87-46C92E7D4B7E}"/>
              </a:ext>
            </a:extLst>
          </p:cNvPr>
          <p:cNvSpPr/>
          <p:nvPr/>
        </p:nvSpPr>
        <p:spPr>
          <a:xfrm>
            <a:off x="6358756" y="3992165"/>
            <a:ext cx="1422184" cy="523220"/>
          </a:xfrm>
          <a:prstGeom prst="rect">
            <a:avLst/>
          </a:prstGeom>
        </p:spPr>
        <p:txBody>
          <a:bodyPr wrap="square">
            <a:spAutoFit/>
          </a:bodyPr>
          <a:lstStyle/>
          <a:p>
            <a:pPr algn="ctr" eaLnBrk="1" hangingPunct="1"/>
            <a:r>
              <a:rPr lang="en-US" altLang="zh-CN" sz="1400" b="1">
                <a:latin typeface="Times New Roman" panose="02020603050405020304" pitchFamily="18" charset="0"/>
                <a:ea typeface="微软雅黑" panose="020B0503020204020204" pitchFamily="34" charset="-122"/>
              </a:rPr>
              <a:t>NETCONF</a:t>
            </a:r>
            <a:r>
              <a:rPr lang="zh-CN" altLang="en-US" sz="1400" b="1">
                <a:latin typeface="Times New Roman" panose="02020603050405020304" pitchFamily="18" charset="0"/>
                <a:ea typeface="微软雅黑" panose="020B0503020204020204" pitchFamily="34" charset="-122"/>
              </a:rPr>
              <a:t>查询</a:t>
            </a:r>
            <a:endParaRPr lang="en-US" altLang="zh-CN" sz="1400" b="1">
              <a:latin typeface="Times New Roman" panose="02020603050405020304" pitchFamily="18" charset="0"/>
              <a:ea typeface="微软雅黑" panose="020B0503020204020204" pitchFamily="34" charset="-122"/>
            </a:endParaRPr>
          </a:p>
          <a:p>
            <a:pPr algn="ctr" eaLnBrk="1" hangingPunct="1"/>
            <a:r>
              <a:rPr lang="zh-CN" altLang="en-US" sz="1400" b="1">
                <a:latin typeface="Times New Roman" panose="02020603050405020304" pitchFamily="18" charset="0"/>
                <a:ea typeface="微软雅黑" panose="020B0503020204020204" pitchFamily="34" charset="-122"/>
              </a:rPr>
              <a:t>与配置操作</a:t>
            </a:r>
            <a:endParaRPr lang="zh-CN" altLang="en-US" sz="1400" b="1" dirty="0">
              <a:latin typeface="Times New Roman" panose="02020603050405020304" pitchFamily="18" charset="0"/>
              <a:ea typeface="微软雅黑" panose="020B0503020204020204" pitchFamily="34" charset="-122"/>
            </a:endParaRPr>
          </a:p>
        </p:txBody>
      </p:sp>
      <p:sp>
        <p:nvSpPr>
          <p:cNvPr id="18" name="矩形 17">
            <a:extLst>
              <a:ext uri="{FF2B5EF4-FFF2-40B4-BE49-F238E27FC236}">
                <a16:creationId xmlns:a16="http://schemas.microsoft.com/office/drawing/2014/main" id="{D660512B-6291-4D65-B16B-CE9130F2171F}"/>
              </a:ext>
            </a:extLst>
          </p:cNvPr>
          <p:cNvSpPr/>
          <p:nvPr/>
        </p:nvSpPr>
        <p:spPr>
          <a:xfrm>
            <a:off x="8559309" y="4000905"/>
            <a:ext cx="2038023" cy="523220"/>
          </a:xfrm>
          <a:prstGeom prst="rect">
            <a:avLst/>
          </a:prstGeom>
        </p:spPr>
        <p:txBody>
          <a:bodyPr wrap="square">
            <a:spAutoFit/>
          </a:bodyPr>
          <a:lstStyle/>
          <a:p>
            <a:pPr algn="ctr" eaLnBrk="1" hangingPunct="1"/>
            <a:r>
              <a:rPr lang="zh-CN" altLang="en-US" sz="1400" b="1" dirty="0">
                <a:latin typeface="Times New Roman" panose="02020603050405020304" pitchFamily="18" charset="0"/>
                <a:ea typeface="微软雅黑" panose="020B0503020204020204" pitchFamily="34" charset="-122"/>
              </a:rPr>
              <a:t>网关配置结果</a:t>
            </a:r>
            <a:endParaRPr lang="en-US" altLang="zh-CN" sz="1400" b="1" dirty="0">
              <a:solidFill>
                <a:schemeClr val="bg1">
                  <a:lumMod val="50000"/>
                </a:schemeClr>
              </a:solidFill>
              <a:latin typeface="Times New Roman" panose="02020603050405020304" pitchFamily="18" charset="0"/>
              <a:ea typeface="微软雅黑" panose="020B0503020204020204" pitchFamily="34" charset="-122"/>
            </a:endParaRPr>
          </a:p>
          <a:p>
            <a:pPr algn="ctr" eaLnBrk="1" hangingPunct="1"/>
            <a:r>
              <a:rPr lang="en-US" altLang="zh-CN" sz="1400" b="1" dirty="0">
                <a:solidFill>
                  <a:schemeClr val="bg1">
                    <a:lumMod val="50000"/>
                  </a:schemeClr>
                </a:solidFill>
                <a:latin typeface="Times New Roman" panose="02020603050405020304" pitchFamily="18" charset="0"/>
                <a:ea typeface="微软雅黑" panose="020B0503020204020204" pitchFamily="34" charset="-122"/>
              </a:rPr>
              <a:t>VLAN</a:t>
            </a:r>
            <a:r>
              <a:rPr lang="zh-CN" altLang="en-US" sz="1400" b="1" dirty="0">
                <a:solidFill>
                  <a:schemeClr val="bg1">
                    <a:lumMod val="50000"/>
                  </a:schemeClr>
                </a:solidFill>
                <a:latin typeface="Times New Roman" panose="02020603050405020304" pitchFamily="18" charset="0"/>
                <a:ea typeface="微软雅黑" panose="020B0503020204020204" pitchFamily="34" charset="-122"/>
              </a:rPr>
              <a:t>与标签能力测试</a:t>
            </a:r>
          </a:p>
        </p:txBody>
      </p:sp>
      <p:sp>
        <p:nvSpPr>
          <p:cNvPr id="19" name="矩形 18">
            <a:extLst>
              <a:ext uri="{FF2B5EF4-FFF2-40B4-BE49-F238E27FC236}">
                <a16:creationId xmlns:a16="http://schemas.microsoft.com/office/drawing/2014/main" id="{BAC57BE3-2F71-44B4-BC84-F0147A5A1329}"/>
              </a:ext>
            </a:extLst>
          </p:cNvPr>
          <p:cNvSpPr/>
          <p:nvPr/>
        </p:nvSpPr>
        <p:spPr>
          <a:xfrm>
            <a:off x="2557737" y="3311412"/>
            <a:ext cx="1415324" cy="307777"/>
          </a:xfrm>
          <a:prstGeom prst="rect">
            <a:avLst/>
          </a:prstGeom>
        </p:spPr>
        <p:txBody>
          <a:bodyPr wrap="square">
            <a:spAutoFit/>
          </a:bodyPr>
          <a:lstStyle/>
          <a:p>
            <a:pPr algn="ctr" eaLnBrk="1" hangingPunct="1"/>
            <a:r>
              <a:rPr lang="en-US" altLang="zh-CN" sz="1400" b="1">
                <a:latin typeface="Times New Roman" panose="02020603050405020304" pitchFamily="18" charset="0"/>
                <a:ea typeface="微软雅黑" panose="020B0503020204020204" pitchFamily="34" charset="-122"/>
              </a:rPr>
              <a:t>YANG</a:t>
            </a:r>
            <a:r>
              <a:rPr lang="zh-CN" altLang="en-US" sz="1400" b="1">
                <a:latin typeface="Times New Roman" panose="02020603050405020304" pitchFamily="18" charset="0"/>
                <a:ea typeface="微软雅黑" panose="020B0503020204020204" pitchFamily="34" charset="-122"/>
              </a:rPr>
              <a:t>源码解析</a:t>
            </a:r>
            <a:endParaRPr lang="zh-CN" altLang="en-US" sz="1400" b="1" dirty="0">
              <a:solidFill>
                <a:srgbClr val="C00000"/>
              </a:solidFill>
              <a:latin typeface="Times New Roman" panose="02020603050405020304" pitchFamily="18" charset="0"/>
              <a:ea typeface="微软雅黑" panose="020B0503020204020204" pitchFamily="34" charset="-122"/>
            </a:endParaRPr>
          </a:p>
        </p:txBody>
      </p:sp>
      <p:sp>
        <p:nvSpPr>
          <p:cNvPr id="20" name="椭圆 19">
            <a:extLst>
              <a:ext uri="{FF2B5EF4-FFF2-40B4-BE49-F238E27FC236}">
                <a16:creationId xmlns:a16="http://schemas.microsoft.com/office/drawing/2014/main" id="{6FB31FC3-0390-4249-80E6-B167B0E45CA4}"/>
              </a:ext>
            </a:extLst>
          </p:cNvPr>
          <p:cNvSpPr/>
          <p:nvPr/>
        </p:nvSpPr>
        <p:spPr>
          <a:xfrm>
            <a:off x="3158683" y="3763276"/>
            <a:ext cx="160458" cy="16045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err="1">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DF9B519F-3A9B-4A70-905B-A66A4671E7BD}"/>
              </a:ext>
            </a:extLst>
          </p:cNvPr>
          <p:cNvSpPr/>
          <p:nvPr/>
        </p:nvSpPr>
        <p:spPr>
          <a:xfrm>
            <a:off x="4399629" y="3763276"/>
            <a:ext cx="160458" cy="16045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err="1">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95D636C-3631-4D61-8EE1-FCA9209C7D93}"/>
              </a:ext>
            </a:extLst>
          </p:cNvPr>
          <p:cNvSpPr/>
          <p:nvPr/>
        </p:nvSpPr>
        <p:spPr>
          <a:xfrm>
            <a:off x="5122622" y="3174788"/>
            <a:ext cx="1415323" cy="523220"/>
          </a:xfrm>
          <a:prstGeom prst="rect">
            <a:avLst/>
          </a:prstGeom>
        </p:spPr>
        <p:txBody>
          <a:bodyPr wrap="square">
            <a:spAutoFit/>
          </a:bodyPr>
          <a:lstStyle/>
          <a:p>
            <a:pPr algn="ctr" eaLnBrk="1" hangingPunct="1"/>
            <a:r>
              <a:rPr lang="zh-CN" altLang="en-US" sz="1400" b="1">
                <a:latin typeface="Times New Roman" panose="02020603050405020304" pitchFamily="18" charset="0"/>
                <a:ea typeface="微软雅黑" panose="020B0503020204020204" pitchFamily="34" charset="-122"/>
              </a:rPr>
              <a:t>调配</a:t>
            </a:r>
            <a:r>
              <a:rPr lang="en-US" altLang="zh-CN" sz="1400" b="1">
                <a:latin typeface="Times New Roman" panose="02020603050405020304" pitchFamily="18" charset="0"/>
                <a:ea typeface="微软雅黑" panose="020B0503020204020204" pitchFamily="34" charset="-122"/>
              </a:rPr>
              <a:t>YANG</a:t>
            </a:r>
            <a:r>
              <a:rPr lang="zh-CN" altLang="en-US" sz="1400" b="1">
                <a:latin typeface="Times New Roman" panose="02020603050405020304" pitchFamily="18" charset="0"/>
                <a:ea typeface="微软雅黑" panose="020B0503020204020204" pitchFamily="34" charset="-122"/>
              </a:rPr>
              <a:t>参数</a:t>
            </a:r>
            <a:endParaRPr lang="en-US" altLang="zh-CN" sz="1400" b="1">
              <a:latin typeface="Times New Roman" panose="02020603050405020304" pitchFamily="18" charset="0"/>
              <a:ea typeface="微软雅黑" panose="020B0503020204020204" pitchFamily="34" charset="-122"/>
            </a:endParaRPr>
          </a:p>
          <a:p>
            <a:pPr algn="ctr" eaLnBrk="1" hangingPunct="1"/>
            <a:r>
              <a:rPr lang="zh-CN" altLang="en-US" sz="1400" b="1">
                <a:latin typeface="Times New Roman" panose="02020603050405020304" pitchFamily="18" charset="0"/>
                <a:ea typeface="微软雅黑" panose="020B0503020204020204" pitchFamily="34" charset="-122"/>
              </a:rPr>
              <a:t>构建</a:t>
            </a:r>
            <a:r>
              <a:rPr lang="en-US" altLang="zh-CN" sz="1400" b="1">
                <a:latin typeface="Times New Roman" panose="02020603050405020304" pitchFamily="18" charset="0"/>
                <a:ea typeface="微软雅黑" panose="020B0503020204020204" pitchFamily="34" charset="-122"/>
              </a:rPr>
              <a:t>xml</a:t>
            </a:r>
            <a:r>
              <a:rPr lang="zh-CN" altLang="en-US" sz="1400" b="1">
                <a:latin typeface="Times New Roman" panose="02020603050405020304" pitchFamily="18" charset="0"/>
                <a:ea typeface="微软雅黑" panose="020B0503020204020204" pitchFamily="34" charset="-122"/>
              </a:rPr>
              <a:t>文件</a:t>
            </a:r>
            <a:endParaRPr lang="zh-CN" altLang="en-US" sz="1400" b="1" dirty="0">
              <a:solidFill>
                <a:srgbClr val="C00000"/>
              </a:solidFill>
              <a:latin typeface="Times New Roman" panose="02020603050405020304" pitchFamily="18" charset="0"/>
              <a:ea typeface="微软雅黑" panose="020B0503020204020204" pitchFamily="34" charset="-122"/>
            </a:endParaRPr>
          </a:p>
        </p:txBody>
      </p:sp>
      <p:sp>
        <p:nvSpPr>
          <p:cNvPr id="23" name="椭圆 22">
            <a:extLst>
              <a:ext uri="{FF2B5EF4-FFF2-40B4-BE49-F238E27FC236}">
                <a16:creationId xmlns:a16="http://schemas.microsoft.com/office/drawing/2014/main" id="{12DF2C18-770E-4D3D-8135-927BC20899D1}"/>
              </a:ext>
            </a:extLst>
          </p:cNvPr>
          <p:cNvSpPr/>
          <p:nvPr/>
        </p:nvSpPr>
        <p:spPr>
          <a:xfrm>
            <a:off x="5640575" y="3763276"/>
            <a:ext cx="160458" cy="16045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err="1">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3C5A1592-FFE5-41D3-B9D4-06F055E868EC}"/>
              </a:ext>
            </a:extLst>
          </p:cNvPr>
          <p:cNvSpPr/>
          <p:nvPr/>
        </p:nvSpPr>
        <p:spPr>
          <a:xfrm>
            <a:off x="6881521" y="3763276"/>
            <a:ext cx="160458" cy="16045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err="1">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757733E7-DD9F-4895-9674-CE2636804A0F}"/>
              </a:ext>
            </a:extLst>
          </p:cNvPr>
          <p:cNvSpPr/>
          <p:nvPr/>
        </p:nvSpPr>
        <p:spPr>
          <a:xfrm>
            <a:off x="8122468" y="3759489"/>
            <a:ext cx="160458" cy="16045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err="1">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A73174D5-086E-4E3F-8329-A8CC7FFBF9BA}"/>
              </a:ext>
            </a:extLst>
          </p:cNvPr>
          <p:cNvPicPr>
            <a:picLocks noChangeAspect="1"/>
          </p:cNvPicPr>
          <p:nvPr/>
        </p:nvPicPr>
        <p:blipFill>
          <a:blip r:embed="rId3"/>
          <a:stretch>
            <a:fillRect/>
          </a:stretch>
        </p:blipFill>
        <p:spPr>
          <a:xfrm>
            <a:off x="1997966" y="1765266"/>
            <a:ext cx="2425611" cy="1401999"/>
          </a:xfrm>
          <a:prstGeom prst="rect">
            <a:avLst/>
          </a:prstGeom>
        </p:spPr>
      </p:pic>
      <p:pic>
        <p:nvPicPr>
          <p:cNvPr id="27" name="图片 26">
            <a:extLst>
              <a:ext uri="{FF2B5EF4-FFF2-40B4-BE49-F238E27FC236}">
                <a16:creationId xmlns:a16="http://schemas.microsoft.com/office/drawing/2014/main" id="{CCD113FA-9A5B-4D8E-AB9E-2329758154D2}"/>
              </a:ext>
            </a:extLst>
          </p:cNvPr>
          <p:cNvPicPr>
            <a:picLocks noChangeAspect="1"/>
          </p:cNvPicPr>
          <p:nvPr/>
        </p:nvPicPr>
        <p:blipFill>
          <a:blip r:embed="rId4"/>
          <a:stretch>
            <a:fillRect/>
          </a:stretch>
        </p:blipFill>
        <p:spPr>
          <a:xfrm>
            <a:off x="906311" y="4486841"/>
            <a:ext cx="2227264" cy="1454085"/>
          </a:xfrm>
          <a:prstGeom prst="rect">
            <a:avLst/>
          </a:prstGeom>
        </p:spPr>
      </p:pic>
      <p:pic>
        <p:nvPicPr>
          <p:cNvPr id="28" name="图片 27">
            <a:extLst>
              <a:ext uri="{FF2B5EF4-FFF2-40B4-BE49-F238E27FC236}">
                <a16:creationId xmlns:a16="http://schemas.microsoft.com/office/drawing/2014/main" id="{C8C202E4-DDFA-4D85-9821-95BFD0640802}"/>
              </a:ext>
            </a:extLst>
          </p:cNvPr>
          <p:cNvPicPr>
            <a:picLocks noChangeAspect="1"/>
          </p:cNvPicPr>
          <p:nvPr/>
        </p:nvPicPr>
        <p:blipFill>
          <a:blip r:embed="rId5"/>
          <a:stretch>
            <a:fillRect/>
          </a:stretch>
        </p:blipFill>
        <p:spPr>
          <a:xfrm>
            <a:off x="6093521" y="4472233"/>
            <a:ext cx="2038024" cy="1468254"/>
          </a:xfrm>
          <a:prstGeom prst="rect">
            <a:avLst/>
          </a:prstGeom>
        </p:spPr>
      </p:pic>
      <p:pic>
        <p:nvPicPr>
          <p:cNvPr id="29" name="图片 28">
            <a:extLst>
              <a:ext uri="{FF2B5EF4-FFF2-40B4-BE49-F238E27FC236}">
                <a16:creationId xmlns:a16="http://schemas.microsoft.com/office/drawing/2014/main" id="{E1D2B53B-0DEB-44F7-A9AB-D0027EA916BB}"/>
              </a:ext>
            </a:extLst>
          </p:cNvPr>
          <p:cNvPicPr>
            <a:picLocks noChangeAspect="1"/>
          </p:cNvPicPr>
          <p:nvPr/>
        </p:nvPicPr>
        <p:blipFill rotWithShape="1">
          <a:blip r:embed="rId6"/>
          <a:srcRect t="9829" b="7652"/>
          <a:stretch/>
        </p:blipFill>
        <p:spPr>
          <a:xfrm>
            <a:off x="3377100" y="4612728"/>
            <a:ext cx="2365973" cy="1109771"/>
          </a:xfrm>
          <a:prstGeom prst="rect">
            <a:avLst/>
          </a:prstGeom>
        </p:spPr>
      </p:pic>
      <p:pic>
        <p:nvPicPr>
          <p:cNvPr id="30" name="图片 29">
            <a:extLst>
              <a:ext uri="{FF2B5EF4-FFF2-40B4-BE49-F238E27FC236}">
                <a16:creationId xmlns:a16="http://schemas.microsoft.com/office/drawing/2014/main" id="{BD61E50E-CA0D-48EA-940B-605AADC1E0AA}"/>
              </a:ext>
            </a:extLst>
          </p:cNvPr>
          <p:cNvPicPr>
            <a:picLocks noChangeAspect="1"/>
          </p:cNvPicPr>
          <p:nvPr/>
        </p:nvPicPr>
        <p:blipFill>
          <a:blip r:embed="rId7"/>
          <a:stretch>
            <a:fillRect/>
          </a:stretch>
        </p:blipFill>
        <p:spPr>
          <a:xfrm>
            <a:off x="4514234" y="1759623"/>
            <a:ext cx="2425610" cy="1364406"/>
          </a:xfrm>
          <a:prstGeom prst="rect">
            <a:avLst/>
          </a:prstGeom>
        </p:spPr>
      </p:pic>
      <p:sp>
        <p:nvSpPr>
          <p:cNvPr id="31" name="椭圆 30">
            <a:extLst>
              <a:ext uri="{FF2B5EF4-FFF2-40B4-BE49-F238E27FC236}">
                <a16:creationId xmlns:a16="http://schemas.microsoft.com/office/drawing/2014/main" id="{25BD407B-9439-4C31-A941-E98DF888A059}"/>
              </a:ext>
            </a:extLst>
          </p:cNvPr>
          <p:cNvSpPr/>
          <p:nvPr/>
        </p:nvSpPr>
        <p:spPr>
          <a:xfrm>
            <a:off x="9132038" y="3766950"/>
            <a:ext cx="160458" cy="16045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err="1">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EFDD5BDE-F464-4169-945D-BD0B87AA872A}"/>
              </a:ext>
            </a:extLst>
          </p:cNvPr>
          <p:cNvSpPr/>
          <p:nvPr/>
        </p:nvSpPr>
        <p:spPr>
          <a:xfrm>
            <a:off x="7717875" y="3225185"/>
            <a:ext cx="902811" cy="523220"/>
          </a:xfrm>
          <a:prstGeom prst="rect">
            <a:avLst/>
          </a:prstGeom>
        </p:spPr>
        <p:txBody>
          <a:bodyPr wrap="square">
            <a:spAutoFit/>
          </a:bodyPr>
          <a:lstStyle/>
          <a:p>
            <a:pPr algn="ctr" eaLnBrk="1" hangingPunct="1"/>
            <a:r>
              <a:rPr lang="zh-CN" altLang="en-US" sz="1400" b="1">
                <a:latin typeface="Times New Roman" panose="02020603050405020304" pitchFamily="18" charset="0"/>
                <a:ea typeface="微软雅黑" panose="020B0503020204020204" pitchFamily="34" charset="-122"/>
              </a:rPr>
              <a:t>配置接口</a:t>
            </a:r>
            <a:endParaRPr lang="en-US" altLang="zh-CN" sz="1400" b="1">
              <a:latin typeface="Times New Roman" panose="02020603050405020304" pitchFamily="18" charset="0"/>
              <a:ea typeface="微软雅黑" panose="020B0503020204020204" pitchFamily="34" charset="-122"/>
            </a:endParaRPr>
          </a:p>
          <a:p>
            <a:pPr algn="ctr" eaLnBrk="1" hangingPunct="1"/>
            <a:r>
              <a:rPr lang="zh-CN" altLang="en-US" sz="1400" b="1">
                <a:latin typeface="Times New Roman" panose="02020603050405020304" pitchFamily="18" charset="0"/>
                <a:ea typeface="微软雅黑" panose="020B0503020204020204" pitchFamily="34" charset="-122"/>
              </a:rPr>
              <a:t>参数设计</a:t>
            </a:r>
            <a:endParaRPr lang="zh-CN" altLang="en-US" sz="1400" b="1" dirty="0">
              <a:latin typeface="Times New Roman" panose="02020603050405020304" pitchFamily="18" charset="0"/>
              <a:ea typeface="微软雅黑" panose="020B0503020204020204" pitchFamily="34" charset="-122"/>
            </a:endParaRPr>
          </a:p>
        </p:txBody>
      </p:sp>
      <p:sp>
        <p:nvSpPr>
          <p:cNvPr id="33" name="矩形: 圆角 32">
            <a:extLst>
              <a:ext uri="{FF2B5EF4-FFF2-40B4-BE49-F238E27FC236}">
                <a16:creationId xmlns:a16="http://schemas.microsoft.com/office/drawing/2014/main" id="{14323F1F-E800-4CDA-AED6-D9A374D8D8F0}"/>
              </a:ext>
            </a:extLst>
          </p:cNvPr>
          <p:cNvSpPr/>
          <p:nvPr/>
        </p:nvSpPr>
        <p:spPr>
          <a:xfrm>
            <a:off x="7466212" y="1908501"/>
            <a:ext cx="1449851" cy="276997"/>
          </a:xfrm>
          <a:prstGeom prst="roundRect">
            <a:avLst/>
          </a:prstGeom>
          <a:solidFill>
            <a:srgbClr val="CDCCE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Times New Roman" panose="02020603050405020304" pitchFamily="18" charset="0"/>
                <a:cs typeface="Times New Roman" panose="02020603050405020304" pitchFamily="18" charset="0"/>
              </a:rPr>
              <a:t>IEEE 802.1Qbv</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34" name="矩形: 圆角 33">
            <a:extLst>
              <a:ext uri="{FF2B5EF4-FFF2-40B4-BE49-F238E27FC236}">
                <a16:creationId xmlns:a16="http://schemas.microsoft.com/office/drawing/2014/main" id="{328E9B2D-C3A5-4FC1-8CDC-99A31E87C4F7}"/>
              </a:ext>
            </a:extLst>
          </p:cNvPr>
          <p:cNvSpPr/>
          <p:nvPr/>
        </p:nvSpPr>
        <p:spPr>
          <a:xfrm>
            <a:off x="7466212" y="2378532"/>
            <a:ext cx="1449851" cy="276997"/>
          </a:xfrm>
          <a:prstGeom prst="roundRect">
            <a:avLst/>
          </a:prstGeom>
          <a:solidFill>
            <a:srgbClr val="CDCCE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Times New Roman" panose="02020603050405020304" pitchFamily="18" charset="0"/>
                <a:cs typeface="Times New Roman" panose="02020603050405020304" pitchFamily="18" charset="0"/>
              </a:rPr>
              <a:t>IEEE 802.1Qci</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35" name="矩形: 圆角 34">
            <a:extLst>
              <a:ext uri="{FF2B5EF4-FFF2-40B4-BE49-F238E27FC236}">
                <a16:creationId xmlns:a16="http://schemas.microsoft.com/office/drawing/2014/main" id="{59FFE184-25EF-49D0-8324-D478296410FD}"/>
              </a:ext>
            </a:extLst>
          </p:cNvPr>
          <p:cNvSpPr/>
          <p:nvPr/>
        </p:nvSpPr>
        <p:spPr>
          <a:xfrm>
            <a:off x="7466211" y="2842830"/>
            <a:ext cx="1449851" cy="276997"/>
          </a:xfrm>
          <a:prstGeom prst="roundRect">
            <a:avLst/>
          </a:prstGeom>
          <a:solidFill>
            <a:srgbClr val="CDCCE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Times New Roman" panose="02020603050405020304" pitchFamily="18" charset="0"/>
                <a:cs typeface="Times New Roman" panose="02020603050405020304" pitchFamily="18" charset="0"/>
              </a:rPr>
              <a:t>IEEE 802.1Qbu</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6990AA58-0ACE-4BBC-9ADB-958F735D4579}"/>
              </a:ext>
            </a:extLst>
          </p:cNvPr>
          <p:cNvSpPr/>
          <p:nvPr/>
        </p:nvSpPr>
        <p:spPr>
          <a:xfrm>
            <a:off x="3757085" y="6132862"/>
            <a:ext cx="5158977" cy="382239"/>
          </a:xfrm>
          <a:prstGeom prst="rect">
            <a:avLst/>
          </a:prstGeom>
          <a:solidFill>
            <a:srgbClr val="FFFFFF"/>
          </a:solidFill>
          <a:ln w="9525">
            <a:solidFill>
              <a:srgbClr val="000000"/>
            </a:solidFill>
            <a:miter lim="800000"/>
          </a:ln>
          <a:effectLst>
            <a:outerShdw blurRad="50800" dist="38100" dir="2700000" algn="tl" rotWithShape="0">
              <a:prstClr val="black">
                <a:alpha val="40000"/>
              </a:prstClr>
            </a:outerShdw>
          </a:effectLst>
        </p:spPr>
        <p:txBody>
          <a:bodyPr lIns="57651" tIns="28825" rIns="57651" bIns="28825" anchor="ctr"/>
          <a:lstStyle/>
          <a:p>
            <a:pPr algn="ctr">
              <a:buClr>
                <a:srgbClr val="C00000"/>
              </a:buClr>
              <a:defRPr/>
            </a:pPr>
            <a:r>
              <a:rPr lang="zh-CN" altLang="en-US" sz="1600" b="1" kern="0" dirty="0">
                <a:solidFill>
                  <a:srgbClr val="173A5A"/>
                </a:solidFill>
                <a:ea typeface="微软雅黑" pitchFamily="34" charset="-122"/>
                <a:cs typeface="+mj-cs"/>
              </a:rPr>
              <a:t>已完成基于</a:t>
            </a:r>
            <a:r>
              <a:rPr lang="en-US" altLang="zh-CN" sz="1600" b="1" kern="0" dirty="0" err="1">
                <a:solidFill>
                  <a:srgbClr val="173A5A"/>
                </a:solidFill>
                <a:ea typeface="微软雅黑" pitchFamily="34" charset="-122"/>
                <a:cs typeface="+mj-cs"/>
              </a:rPr>
              <a:t>Qbv</a:t>
            </a:r>
            <a:r>
              <a:rPr lang="zh-CN" altLang="en-US" sz="1600" b="1" kern="0" dirty="0">
                <a:solidFill>
                  <a:srgbClr val="173A5A"/>
                </a:solidFill>
                <a:ea typeface="微软雅黑" pitchFamily="34" charset="-122"/>
                <a:cs typeface="+mj-cs"/>
              </a:rPr>
              <a:t>、</a:t>
            </a:r>
            <a:r>
              <a:rPr lang="en-US" altLang="zh-CN" sz="1600" b="1" kern="0" dirty="0" err="1">
                <a:solidFill>
                  <a:srgbClr val="173A5A"/>
                </a:solidFill>
                <a:ea typeface="微软雅黑" pitchFamily="34" charset="-122"/>
                <a:cs typeface="+mj-cs"/>
              </a:rPr>
              <a:t>Qci</a:t>
            </a:r>
            <a:r>
              <a:rPr lang="zh-CN" altLang="en-US" sz="1600" b="1" kern="0" dirty="0">
                <a:solidFill>
                  <a:srgbClr val="173A5A"/>
                </a:solidFill>
                <a:ea typeface="微软雅黑" pitchFamily="34" charset="-122"/>
                <a:cs typeface="+mj-cs"/>
              </a:rPr>
              <a:t>等标准门控功能配置的实现</a:t>
            </a:r>
            <a:endParaRPr lang="zh-CN" altLang="en-US" sz="1600" b="1" kern="0" dirty="0">
              <a:solidFill>
                <a:srgbClr val="173A5A"/>
              </a:solidFill>
              <a:latin typeface="+mn-lt"/>
              <a:ea typeface="微软雅黑" pitchFamily="34" charset="-122"/>
              <a:cs typeface="+mj-cs"/>
            </a:endParaRPr>
          </a:p>
        </p:txBody>
      </p:sp>
      <p:sp>
        <p:nvSpPr>
          <p:cNvPr id="39" name="文本框 38">
            <a:extLst>
              <a:ext uri="{FF2B5EF4-FFF2-40B4-BE49-F238E27FC236}">
                <a16:creationId xmlns:a16="http://schemas.microsoft.com/office/drawing/2014/main" id="{06D74DAA-6090-4449-AA7B-EBFF99BEE0F3}"/>
              </a:ext>
            </a:extLst>
          </p:cNvPr>
          <p:cNvSpPr txBox="1"/>
          <p:nvPr/>
        </p:nvSpPr>
        <p:spPr>
          <a:xfrm>
            <a:off x="549255" y="1016218"/>
            <a:ext cx="8796004"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方案：基于</a:t>
            </a:r>
            <a:r>
              <a:rPr lang="en-US" altLang="zh-CN" b="1" dirty="0">
                <a:solidFill>
                  <a:srgbClr val="173A5A"/>
                </a:solidFill>
                <a:latin typeface="微软雅黑" panose="020B0503020204020204" pitchFamily="34" charset="-122"/>
                <a:ea typeface="微软雅黑" panose="020B0503020204020204" pitchFamily="34" charset="-122"/>
              </a:rPr>
              <a:t>NETCONF</a:t>
            </a:r>
            <a:r>
              <a:rPr lang="zh-CN" altLang="en-US" b="1" dirty="0">
                <a:solidFill>
                  <a:srgbClr val="173A5A"/>
                </a:solidFill>
                <a:latin typeface="微软雅黑" panose="020B0503020204020204" pitchFamily="34" charset="-122"/>
                <a:ea typeface="微软雅黑" panose="020B0503020204020204" pitchFamily="34" charset="-122"/>
              </a:rPr>
              <a:t>和</a:t>
            </a:r>
            <a:r>
              <a:rPr lang="en-US" altLang="zh-CN" b="1" dirty="0">
                <a:solidFill>
                  <a:srgbClr val="173A5A"/>
                </a:solidFill>
                <a:latin typeface="微软雅黑" panose="020B0503020204020204" pitchFamily="34" charset="-122"/>
                <a:ea typeface="微软雅黑" panose="020B0503020204020204" pitchFamily="34" charset="-122"/>
              </a:rPr>
              <a:t>YANG</a:t>
            </a:r>
            <a:r>
              <a:rPr lang="zh-CN" altLang="en-US" b="1" dirty="0">
                <a:solidFill>
                  <a:srgbClr val="173A5A"/>
                </a:solidFill>
                <a:latin typeface="微软雅黑" panose="020B0503020204020204" pitchFamily="34" charset="-122"/>
                <a:ea typeface="微软雅黑" panose="020B0503020204020204" pitchFamily="34" charset="-122"/>
              </a:rPr>
              <a:t>模型实现远程配置</a:t>
            </a:r>
          </a:p>
        </p:txBody>
      </p:sp>
    </p:spTree>
    <p:extLst>
      <p:ext uri="{BB962C8B-B14F-4D97-AF65-F5344CB8AC3E}">
        <p14:creationId xmlns:p14="http://schemas.microsoft.com/office/powerpoint/2010/main" val="248438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 y="2831227"/>
            <a:ext cx="12192000"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预期目标及研究计划</a:t>
                </a: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99535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E13181-5D73-42F2-B9F7-9A2386BD186C}"/>
              </a:ext>
            </a:extLst>
          </p:cNvPr>
          <p:cNvSpPr>
            <a:spLocks noGrp="1"/>
          </p:cNvSpPr>
          <p:nvPr>
            <p:ph type="sldNum" sz="quarter" idx="10"/>
          </p:nvPr>
        </p:nvSpPr>
        <p:spPr/>
        <p:txBody>
          <a:bodyPr/>
          <a:lstStyle/>
          <a:p>
            <a:fld id="{6C53781C-E1F6-4315-A39D-61273F2E0596}" type="slidenum">
              <a:rPr lang="zh-CN" altLang="en-US" smtClean="0"/>
              <a:pPr/>
              <a:t>20</a:t>
            </a:fld>
            <a:endParaRPr lang="zh-CN" altLang="en-US" dirty="0"/>
          </a:p>
        </p:txBody>
      </p:sp>
      <p:sp>
        <p:nvSpPr>
          <p:cNvPr id="3" name="文本占位符 2">
            <a:extLst>
              <a:ext uri="{FF2B5EF4-FFF2-40B4-BE49-F238E27FC236}">
                <a16:creationId xmlns:a16="http://schemas.microsoft.com/office/drawing/2014/main" id="{20CA386D-399F-4544-894D-A82CB704469B}"/>
              </a:ext>
            </a:extLst>
          </p:cNvPr>
          <p:cNvSpPr>
            <a:spLocks noGrp="1"/>
          </p:cNvSpPr>
          <p:nvPr>
            <p:ph type="body" sz="quarter" idx="14"/>
          </p:nvPr>
        </p:nvSpPr>
        <p:spPr/>
        <p:txBody>
          <a:bodyPr/>
          <a:lstStyle/>
          <a:p>
            <a:r>
              <a:rPr lang="en-US" altLang="zh-CN" dirty="0"/>
              <a:t>TSN</a:t>
            </a:r>
            <a:r>
              <a:rPr lang="zh-CN" altLang="en-US" dirty="0"/>
              <a:t>调度</a:t>
            </a:r>
            <a:r>
              <a:rPr lang="en-US" altLang="zh-CN" dirty="0"/>
              <a:t>-</a:t>
            </a:r>
            <a:r>
              <a:rPr lang="zh-CN" altLang="en-US" dirty="0"/>
              <a:t>配置</a:t>
            </a:r>
            <a:r>
              <a:rPr lang="en-US" altLang="zh-CN" dirty="0"/>
              <a:t>-</a:t>
            </a:r>
            <a:r>
              <a:rPr lang="zh-CN" altLang="en-US" dirty="0"/>
              <a:t>分析测试平台搭建</a:t>
            </a:r>
          </a:p>
        </p:txBody>
      </p:sp>
      <p:pic>
        <p:nvPicPr>
          <p:cNvPr id="32" name="图片 31">
            <a:extLst>
              <a:ext uri="{FF2B5EF4-FFF2-40B4-BE49-F238E27FC236}">
                <a16:creationId xmlns:a16="http://schemas.microsoft.com/office/drawing/2014/main" id="{C9BD57C2-09EA-4871-80C6-098F98B5D1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7009" y="2850026"/>
            <a:ext cx="4094911" cy="3061032"/>
          </a:xfrm>
          <a:prstGeom prst="rect">
            <a:avLst/>
          </a:prstGeom>
        </p:spPr>
      </p:pic>
      <p:sp>
        <p:nvSpPr>
          <p:cNvPr id="33" name="文本框 32">
            <a:extLst>
              <a:ext uri="{FF2B5EF4-FFF2-40B4-BE49-F238E27FC236}">
                <a16:creationId xmlns:a16="http://schemas.microsoft.com/office/drawing/2014/main" id="{177B7AF9-1709-4F7A-A3A8-512E2E6162B5}"/>
              </a:ext>
            </a:extLst>
          </p:cNvPr>
          <p:cNvSpPr txBox="1"/>
          <p:nvPr/>
        </p:nvSpPr>
        <p:spPr>
          <a:xfrm>
            <a:off x="494472" y="1827754"/>
            <a:ext cx="190176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解决方案：</a:t>
            </a:r>
            <a:endParaRPr lang="zh-CN" altLang="en-US" dirty="0">
              <a:solidFill>
                <a:srgbClr val="173A5A"/>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C02D5DE-C3C9-4676-B894-83A3526760E5}"/>
              </a:ext>
            </a:extLst>
          </p:cNvPr>
          <p:cNvPicPr>
            <a:picLocks noChangeAspect="1"/>
          </p:cNvPicPr>
          <p:nvPr/>
        </p:nvPicPr>
        <p:blipFill rotWithShape="1">
          <a:blip r:embed="rId3">
            <a:extLst>
              <a:ext uri="{28A0092B-C50C-407E-A947-70E740481C1C}">
                <a14:useLocalDpi xmlns:a14="http://schemas.microsoft.com/office/drawing/2010/main" val="0"/>
              </a:ext>
            </a:extLst>
          </a:blip>
          <a:srcRect l="-1" t="27350" r="-531" b="10000"/>
          <a:stretch/>
        </p:blipFill>
        <p:spPr>
          <a:xfrm>
            <a:off x="5963479" y="2864999"/>
            <a:ext cx="3707295" cy="3080441"/>
          </a:xfrm>
          <a:prstGeom prst="rect">
            <a:avLst/>
          </a:prstGeom>
        </p:spPr>
      </p:pic>
      <p:sp>
        <p:nvSpPr>
          <p:cNvPr id="36" name="文本框 35">
            <a:extLst>
              <a:ext uri="{FF2B5EF4-FFF2-40B4-BE49-F238E27FC236}">
                <a16:creationId xmlns:a16="http://schemas.microsoft.com/office/drawing/2014/main" id="{4861493D-EB44-4CA4-8354-BD2D1BE53635}"/>
              </a:ext>
            </a:extLst>
          </p:cNvPr>
          <p:cNvSpPr txBox="1"/>
          <p:nvPr/>
        </p:nvSpPr>
        <p:spPr>
          <a:xfrm>
            <a:off x="1690228" y="6025455"/>
            <a:ext cx="2160331" cy="369332"/>
          </a:xfrm>
          <a:prstGeom prst="rect">
            <a:avLst/>
          </a:prstGeom>
          <a:noFill/>
        </p:spPr>
        <p:txBody>
          <a:bodyPr wrap="square">
            <a:spAutoFit/>
          </a:bodyPr>
          <a:lstStyle/>
          <a:p>
            <a:r>
              <a:rPr lang="en-US" altLang="zh-CN" b="1" dirty="0">
                <a:solidFill>
                  <a:schemeClr val="accent3">
                    <a:lumMod val="75000"/>
                  </a:schemeClr>
                </a:solidFill>
                <a:latin typeface="+mj-ea"/>
                <a:ea typeface="+mj-ea"/>
              </a:rPr>
              <a:t>a)</a:t>
            </a:r>
            <a:r>
              <a:rPr lang="zh-CN" altLang="en-US" b="1" dirty="0">
                <a:solidFill>
                  <a:schemeClr val="accent3">
                    <a:lumMod val="75000"/>
                  </a:schemeClr>
                </a:solidFill>
                <a:latin typeface="+mj-ea"/>
                <a:ea typeface="+mj-ea"/>
              </a:rPr>
              <a:t> </a:t>
            </a:r>
            <a:r>
              <a:rPr lang="en-US" altLang="zh-CN" b="1" dirty="0">
                <a:solidFill>
                  <a:schemeClr val="accent3">
                    <a:lumMod val="75000"/>
                  </a:schemeClr>
                </a:solidFill>
                <a:latin typeface="+mj-ea"/>
                <a:ea typeface="+mj-ea"/>
              </a:rPr>
              <a:t>TSN</a:t>
            </a:r>
            <a:r>
              <a:rPr lang="zh-CN" altLang="en-US" b="1" dirty="0">
                <a:solidFill>
                  <a:schemeClr val="accent3">
                    <a:lumMod val="75000"/>
                  </a:schemeClr>
                </a:solidFill>
                <a:latin typeface="+mj-ea"/>
                <a:ea typeface="+mj-ea"/>
              </a:rPr>
              <a:t>测试床</a:t>
            </a:r>
            <a:r>
              <a:rPr lang="en-US" altLang="zh-CN" b="1" baseline="30000" dirty="0">
                <a:solidFill>
                  <a:schemeClr val="accent3">
                    <a:lumMod val="75000"/>
                  </a:schemeClr>
                </a:solidFill>
                <a:latin typeface="+mj-ea"/>
                <a:ea typeface="+mj-ea"/>
              </a:rPr>
              <a:t>[1]</a:t>
            </a:r>
            <a:endParaRPr lang="zh-CN" altLang="en-US" dirty="0"/>
          </a:p>
        </p:txBody>
      </p:sp>
      <p:sp>
        <p:nvSpPr>
          <p:cNvPr id="62" name="文本框 61">
            <a:extLst>
              <a:ext uri="{FF2B5EF4-FFF2-40B4-BE49-F238E27FC236}">
                <a16:creationId xmlns:a16="http://schemas.microsoft.com/office/drawing/2014/main" id="{AF73BFE7-EA09-488A-ABD4-2B6F6043126A}"/>
              </a:ext>
            </a:extLst>
          </p:cNvPr>
          <p:cNvSpPr txBox="1"/>
          <p:nvPr/>
        </p:nvSpPr>
        <p:spPr>
          <a:xfrm>
            <a:off x="564045" y="1189874"/>
            <a:ext cx="7592983"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缺乏支持</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的终端系统，无法控制数据流注入时间，算法验证困难</a:t>
            </a:r>
            <a:endParaRPr lang="en-US" altLang="zh-CN" sz="1600" dirty="0">
              <a:solidFill>
                <a:srgbClr val="173A5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网关</a:t>
            </a:r>
            <a:r>
              <a:rPr lang="en-US" altLang="zh-CN" sz="1600" dirty="0">
                <a:solidFill>
                  <a:srgbClr val="173A5A"/>
                </a:solidFill>
                <a:latin typeface="微软雅黑" panose="020B0503020204020204" pitchFamily="34" charset="-122"/>
                <a:ea typeface="微软雅黑" panose="020B0503020204020204" pitchFamily="34" charset="-122"/>
              </a:rPr>
              <a:t>VLAN</a:t>
            </a:r>
            <a:r>
              <a:rPr lang="zh-CN" altLang="en-US" sz="1600" dirty="0">
                <a:solidFill>
                  <a:srgbClr val="173A5A"/>
                </a:solidFill>
                <a:latin typeface="微软雅黑" panose="020B0503020204020204" pitchFamily="34" charset="-122"/>
                <a:ea typeface="微软雅黑" panose="020B0503020204020204" pitchFamily="34" charset="-122"/>
              </a:rPr>
              <a:t>支持能力有待提升，</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门控与协议转换无法同时使能</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4BDA75F0-2E18-49F3-BB1E-D72C368C0916}"/>
              </a:ext>
            </a:extLst>
          </p:cNvPr>
          <p:cNvSpPr txBox="1"/>
          <p:nvPr/>
        </p:nvSpPr>
        <p:spPr>
          <a:xfrm>
            <a:off x="494472" y="826963"/>
            <a:ext cx="6097656" cy="369332"/>
          </a:xfrm>
          <a:prstGeom prst="rect">
            <a:avLst/>
          </a:prstGeom>
          <a:noFill/>
        </p:spPr>
        <p:txBody>
          <a:bodyPr wrap="square">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存在的问题：</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C963CB6E-81E8-41F9-91D8-67A904866DF1}"/>
              </a:ext>
            </a:extLst>
          </p:cNvPr>
          <p:cNvSpPr txBox="1"/>
          <p:nvPr/>
        </p:nvSpPr>
        <p:spPr>
          <a:xfrm>
            <a:off x="564045" y="2217590"/>
            <a:ext cx="9524172"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通过</a:t>
            </a:r>
            <a:r>
              <a:rPr lang="en-US" altLang="zh-CN" sz="1600" dirty="0">
                <a:solidFill>
                  <a:srgbClr val="173A5A"/>
                </a:solidFill>
                <a:latin typeface="微软雅黑" panose="020B0503020204020204" pitchFamily="34" charset="-122"/>
                <a:ea typeface="微软雅黑" panose="020B0503020204020204" pitchFamily="34" charset="-122"/>
              </a:rPr>
              <a:t>ixia</a:t>
            </a:r>
            <a:r>
              <a:rPr lang="zh-CN" altLang="en-US" sz="1600" dirty="0">
                <a:solidFill>
                  <a:srgbClr val="173A5A"/>
                </a:solidFill>
                <a:latin typeface="微软雅黑" panose="020B0503020204020204" pitchFamily="34" charset="-122"/>
                <a:ea typeface="微软雅黑" panose="020B0503020204020204" pitchFamily="34" charset="-122"/>
              </a:rPr>
              <a:t>测试仪模拟</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终端，发送不同属性的数据流用于算法验证和展示</a:t>
            </a:r>
            <a:endParaRPr lang="en-US" altLang="zh-CN" sz="1600" dirty="0">
              <a:solidFill>
                <a:srgbClr val="173A5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更新版本，升级到</a:t>
            </a:r>
            <a:r>
              <a:rPr lang="en-US" altLang="zh-CN" sz="1600" dirty="0">
                <a:solidFill>
                  <a:srgbClr val="173A5A"/>
                </a:solidFill>
                <a:latin typeface="微软雅黑" panose="020B0503020204020204" pitchFamily="34" charset="-122"/>
                <a:ea typeface="微软雅黑" panose="020B0503020204020204" pitchFamily="34" charset="-122"/>
              </a:rPr>
              <a:t>LS1028</a:t>
            </a:r>
            <a:r>
              <a:rPr lang="zh-CN" altLang="en-US" sz="1600" dirty="0">
                <a:solidFill>
                  <a:srgbClr val="173A5A"/>
                </a:solidFill>
                <a:latin typeface="微软雅黑" panose="020B0503020204020204" pitchFamily="34" charset="-122"/>
                <a:ea typeface="微软雅黑" panose="020B0503020204020204" pitchFamily="34" charset="-122"/>
              </a:rPr>
              <a:t>网关，利用测试仪对</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门控能力进行测试验证</a:t>
            </a:r>
            <a:endParaRPr lang="zh-CN" altLang="en-US" sz="1600" dirty="0"/>
          </a:p>
        </p:txBody>
      </p:sp>
      <p:sp>
        <p:nvSpPr>
          <p:cNvPr id="65" name="文本框 64">
            <a:extLst>
              <a:ext uri="{FF2B5EF4-FFF2-40B4-BE49-F238E27FC236}">
                <a16:creationId xmlns:a16="http://schemas.microsoft.com/office/drawing/2014/main" id="{0D7A42FF-485B-44B0-8764-036BA989E1C1}"/>
              </a:ext>
            </a:extLst>
          </p:cNvPr>
          <p:cNvSpPr txBox="1"/>
          <p:nvPr/>
        </p:nvSpPr>
        <p:spPr>
          <a:xfrm>
            <a:off x="6901289" y="6065754"/>
            <a:ext cx="2160331" cy="369332"/>
          </a:xfrm>
          <a:prstGeom prst="rect">
            <a:avLst/>
          </a:prstGeom>
          <a:noFill/>
        </p:spPr>
        <p:txBody>
          <a:bodyPr wrap="square">
            <a:spAutoFit/>
          </a:bodyPr>
          <a:lstStyle/>
          <a:p>
            <a:r>
              <a:rPr lang="en-US" altLang="zh-CN" b="1" dirty="0">
                <a:solidFill>
                  <a:schemeClr val="accent3">
                    <a:lumMod val="75000"/>
                  </a:schemeClr>
                </a:solidFill>
                <a:latin typeface="+mj-ea"/>
                <a:ea typeface="+mj-ea"/>
              </a:rPr>
              <a:t>b)</a:t>
            </a:r>
            <a:r>
              <a:rPr lang="zh-CN" altLang="en-US" b="1" dirty="0">
                <a:solidFill>
                  <a:schemeClr val="accent3">
                    <a:lumMod val="75000"/>
                  </a:schemeClr>
                </a:solidFill>
                <a:latin typeface="+mj-ea"/>
                <a:ea typeface="+mj-ea"/>
              </a:rPr>
              <a:t> 网络测试仪</a:t>
            </a:r>
            <a:r>
              <a:rPr lang="en-US" altLang="zh-CN" b="1" baseline="30000" dirty="0">
                <a:solidFill>
                  <a:schemeClr val="accent3">
                    <a:lumMod val="75000"/>
                  </a:schemeClr>
                </a:solidFill>
                <a:latin typeface="+mj-ea"/>
                <a:ea typeface="+mj-ea"/>
              </a:rPr>
              <a:t>[1]</a:t>
            </a:r>
            <a:endParaRPr lang="zh-CN" altLang="en-US" dirty="0"/>
          </a:p>
        </p:txBody>
      </p:sp>
      <p:sp>
        <p:nvSpPr>
          <p:cNvPr id="66" name="矩形 65">
            <a:extLst>
              <a:ext uri="{FF2B5EF4-FFF2-40B4-BE49-F238E27FC236}">
                <a16:creationId xmlns:a16="http://schemas.microsoft.com/office/drawing/2014/main" id="{49540B9D-4AB4-439B-935C-CF6DBF974F39}"/>
              </a:ext>
            </a:extLst>
          </p:cNvPr>
          <p:cNvSpPr/>
          <p:nvPr/>
        </p:nvSpPr>
        <p:spPr>
          <a:xfrm>
            <a:off x="1160609" y="6515101"/>
            <a:ext cx="7901011" cy="276999"/>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依托</a:t>
            </a:r>
            <a:r>
              <a:rPr lang="zh-CN" altLang="en-US" sz="1200" b="1" dirty="0">
                <a:solidFill>
                  <a:srgbClr val="C00000"/>
                </a:solidFill>
                <a:latin typeface="微软雅黑" panose="020B0503020204020204" pitchFamily="34" charset="-122"/>
                <a:ea typeface="微软雅黑" panose="020B0503020204020204" pitchFamily="34" charset="-122"/>
              </a:rPr>
              <a:t>国家重点研发计划</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面向智能工厂的现场级工业物联网关键设备研发</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，编号：</a:t>
            </a:r>
            <a:r>
              <a:rPr lang="en-US" altLang="zh-CN" sz="1200" b="1" dirty="0">
                <a:latin typeface="微软雅黑" panose="020B0503020204020204" pitchFamily="34" charset="-122"/>
                <a:ea typeface="微软雅黑" panose="020B0503020204020204" pitchFamily="34" charset="-122"/>
              </a:rPr>
              <a:t>2018YFB1702100</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6925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698242" y="3339780"/>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3">
                        <a:lumMod val="50000"/>
                      </a:schemeClr>
                    </a:solidFill>
                  </a:rPr>
                  <a:t>预期目标和研究计划</a:t>
                </a: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3819983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8905BC-B52E-4B7E-B172-B7D88BC96C3F}"/>
              </a:ext>
            </a:extLst>
          </p:cNvPr>
          <p:cNvSpPr>
            <a:spLocks noGrp="1"/>
          </p:cNvSpPr>
          <p:nvPr>
            <p:ph type="sldNum" sz="quarter" idx="10"/>
          </p:nvPr>
        </p:nvSpPr>
        <p:spPr/>
        <p:txBody>
          <a:bodyPr/>
          <a:lstStyle/>
          <a:p>
            <a:fld id="{6C53781C-E1F6-4315-A39D-61273F2E0596}" type="slidenum">
              <a:rPr lang="zh-CN" altLang="en-US" smtClean="0"/>
              <a:pPr/>
              <a:t>22</a:t>
            </a:fld>
            <a:endParaRPr lang="zh-CN" altLang="en-US" dirty="0"/>
          </a:p>
        </p:txBody>
      </p:sp>
      <p:sp>
        <p:nvSpPr>
          <p:cNvPr id="3" name="文本占位符 2">
            <a:extLst>
              <a:ext uri="{FF2B5EF4-FFF2-40B4-BE49-F238E27FC236}">
                <a16:creationId xmlns:a16="http://schemas.microsoft.com/office/drawing/2014/main" id="{B01A9202-58EC-4EC1-9006-7F0B36D5B03C}"/>
              </a:ext>
            </a:extLst>
          </p:cNvPr>
          <p:cNvSpPr>
            <a:spLocks noGrp="1"/>
          </p:cNvSpPr>
          <p:nvPr>
            <p:ph type="body" sz="quarter" idx="14"/>
          </p:nvPr>
        </p:nvSpPr>
        <p:spPr/>
        <p:txBody>
          <a:bodyPr/>
          <a:lstStyle/>
          <a:p>
            <a:r>
              <a:rPr lang="zh-CN" altLang="en-US" dirty="0"/>
              <a:t>预期目标和计划安排</a:t>
            </a:r>
          </a:p>
        </p:txBody>
      </p:sp>
      <p:graphicFrame>
        <p:nvGraphicFramePr>
          <p:cNvPr id="4" name="表格 4">
            <a:extLst>
              <a:ext uri="{FF2B5EF4-FFF2-40B4-BE49-F238E27FC236}">
                <a16:creationId xmlns:a16="http://schemas.microsoft.com/office/drawing/2014/main" id="{42709DC0-DEE0-4EC2-AC12-B55CE8061483}"/>
              </a:ext>
            </a:extLst>
          </p:cNvPr>
          <p:cNvGraphicFramePr>
            <a:graphicFrameLocks noGrp="1"/>
          </p:cNvGraphicFramePr>
          <p:nvPr>
            <p:extLst>
              <p:ext uri="{D42A27DB-BD31-4B8C-83A1-F6EECF244321}">
                <p14:modId xmlns:p14="http://schemas.microsoft.com/office/powerpoint/2010/main" val="582327673"/>
              </p:ext>
            </p:extLst>
          </p:nvPr>
        </p:nvGraphicFramePr>
        <p:xfrm>
          <a:off x="994787" y="762000"/>
          <a:ext cx="9993683" cy="5339995"/>
        </p:xfrm>
        <a:graphic>
          <a:graphicData uri="http://schemas.openxmlformats.org/drawingml/2006/table">
            <a:tbl>
              <a:tblPr firstRow="1" bandRow="1">
                <a:tableStyleId>{5C22544A-7EE6-4342-B048-85BDC9FD1C3A}</a:tableStyleId>
              </a:tblPr>
              <a:tblGrid>
                <a:gridCol w="1256044">
                  <a:extLst>
                    <a:ext uri="{9D8B030D-6E8A-4147-A177-3AD203B41FA5}">
                      <a16:colId xmlns:a16="http://schemas.microsoft.com/office/drawing/2014/main" val="1888691850"/>
                    </a:ext>
                  </a:extLst>
                </a:gridCol>
                <a:gridCol w="2200589">
                  <a:extLst>
                    <a:ext uri="{9D8B030D-6E8A-4147-A177-3AD203B41FA5}">
                      <a16:colId xmlns:a16="http://schemas.microsoft.com/office/drawing/2014/main" val="3755585312"/>
                    </a:ext>
                  </a:extLst>
                </a:gridCol>
                <a:gridCol w="334460">
                  <a:extLst>
                    <a:ext uri="{9D8B030D-6E8A-4147-A177-3AD203B41FA5}">
                      <a16:colId xmlns:a16="http://schemas.microsoft.com/office/drawing/2014/main" val="1340259595"/>
                    </a:ext>
                  </a:extLst>
                </a:gridCol>
                <a:gridCol w="324412">
                  <a:extLst>
                    <a:ext uri="{9D8B030D-6E8A-4147-A177-3AD203B41FA5}">
                      <a16:colId xmlns:a16="http://schemas.microsoft.com/office/drawing/2014/main" val="788090945"/>
                    </a:ext>
                  </a:extLst>
                </a:gridCol>
                <a:gridCol w="415880">
                  <a:extLst>
                    <a:ext uri="{9D8B030D-6E8A-4147-A177-3AD203B41FA5}">
                      <a16:colId xmlns:a16="http://schemas.microsoft.com/office/drawing/2014/main" val="465011288"/>
                    </a:ext>
                  </a:extLst>
                </a:gridCol>
                <a:gridCol w="415880">
                  <a:extLst>
                    <a:ext uri="{9D8B030D-6E8A-4147-A177-3AD203B41FA5}">
                      <a16:colId xmlns:a16="http://schemas.microsoft.com/office/drawing/2014/main" val="3527989941"/>
                    </a:ext>
                  </a:extLst>
                </a:gridCol>
                <a:gridCol w="887622">
                  <a:extLst>
                    <a:ext uri="{9D8B030D-6E8A-4147-A177-3AD203B41FA5}">
                      <a16:colId xmlns:a16="http://schemas.microsoft.com/office/drawing/2014/main" val="2147125453"/>
                    </a:ext>
                  </a:extLst>
                </a:gridCol>
                <a:gridCol w="831760">
                  <a:extLst>
                    <a:ext uri="{9D8B030D-6E8A-4147-A177-3AD203B41FA5}">
                      <a16:colId xmlns:a16="http://schemas.microsoft.com/office/drawing/2014/main" val="2611078371"/>
                    </a:ext>
                  </a:extLst>
                </a:gridCol>
                <a:gridCol w="831759">
                  <a:extLst>
                    <a:ext uri="{9D8B030D-6E8A-4147-A177-3AD203B41FA5}">
                      <a16:colId xmlns:a16="http://schemas.microsoft.com/office/drawing/2014/main" val="1894595478"/>
                    </a:ext>
                  </a:extLst>
                </a:gridCol>
                <a:gridCol w="831759">
                  <a:extLst>
                    <a:ext uri="{9D8B030D-6E8A-4147-A177-3AD203B41FA5}">
                      <a16:colId xmlns:a16="http://schemas.microsoft.com/office/drawing/2014/main" val="1121808208"/>
                    </a:ext>
                  </a:extLst>
                </a:gridCol>
                <a:gridCol w="831759">
                  <a:extLst>
                    <a:ext uri="{9D8B030D-6E8A-4147-A177-3AD203B41FA5}">
                      <a16:colId xmlns:a16="http://schemas.microsoft.com/office/drawing/2014/main" val="3420229160"/>
                    </a:ext>
                  </a:extLst>
                </a:gridCol>
                <a:gridCol w="831759">
                  <a:extLst>
                    <a:ext uri="{9D8B030D-6E8A-4147-A177-3AD203B41FA5}">
                      <a16:colId xmlns:a16="http://schemas.microsoft.com/office/drawing/2014/main" val="145111254"/>
                    </a:ext>
                  </a:extLst>
                </a:gridCol>
              </a:tblGrid>
              <a:tr h="360000">
                <a:tc rowSpan="2">
                  <a:txBody>
                    <a:bodyPr/>
                    <a:lstStyle/>
                    <a:p>
                      <a:pPr algn="ctr"/>
                      <a:r>
                        <a:rPr lang="zh-CN" altLang="en-US" sz="1400" dirty="0">
                          <a:solidFill>
                            <a:schemeClr val="tx1"/>
                          </a:solidFill>
                          <a:latin typeface="宋体" panose="02010600030101010101" pitchFamily="2" charset="-122"/>
                          <a:ea typeface="宋体" panose="02010600030101010101" pitchFamily="2" charset="-122"/>
                        </a:rPr>
                        <a:t>研究内容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r>
                        <a:rPr lang="zh-CN" altLang="en-US" sz="1400" dirty="0">
                          <a:solidFill>
                            <a:schemeClr val="tx1"/>
                          </a:solidFill>
                          <a:latin typeface="宋体" panose="02010600030101010101" pitchFamily="2" charset="-122"/>
                          <a:ea typeface="宋体" panose="02010600030101010101" pitchFamily="2" charset="-122"/>
                        </a:rPr>
                        <a:t>内容分解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pPr algn="ctr"/>
                      <a:r>
                        <a:rPr lang="en-US" altLang="zh-CN" sz="1100" dirty="0">
                          <a:solidFill>
                            <a:schemeClr val="tx1"/>
                          </a:solidFill>
                        </a:rPr>
                        <a:t>2020</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gridSpan="3">
                  <a:txBody>
                    <a:bodyPr/>
                    <a:lstStyle/>
                    <a:p>
                      <a:pPr algn="ctr"/>
                      <a:r>
                        <a:rPr lang="en-US" altLang="zh-CN" sz="1100">
                          <a:solidFill>
                            <a:schemeClr val="tx1"/>
                          </a:solidFill>
                        </a:rPr>
                        <a:t>2021</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tc>
                <a:tc gridSpan="2">
                  <a:txBody>
                    <a:bodyPr/>
                    <a:lstStyle/>
                    <a:p>
                      <a:pPr algn="ctr"/>
                      <a:r>
                        <a:rPr lang="en-US" altLang="zh-CN" sz="1100" dirty="0">
                          <a:solidFill>
                            <a:schemeClr val="tx1"/>
                          </a:solidFill>
                        </a:rPr>
                        <a:t>2022</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gridSpan="2">
                  <a:txBody>
                    <a:bodyPr/>
                    <a:lstStyle/>
                    <a:p>
                      <a:pPr algn="ctr"/>
                      <a:r>
                        <a:rPr lang="en-US" altLang="zh-CN" sz="1100" dirty="0">
                          <a:solidFill>
                            <a:schemeClr val="tx1"/>
                          </a:solidFill>
                        </a:rPr>
                        <a:t>2023</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100" dirty="0">
                          <a:solidFill>
                            <a:schemeClr val="tx1"/>
                          </a:solidFill>
                        </a:rPr>
                        <a:t>2024</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82308990"/>
                  </a:ext>
                </a:extLst>
              </a:tr>
              <a:tr h="245435">
                <a:tc vMerge="1">
                  <a:txBody>
                    <a:bodyPr/>
                    <a:lstStyle/>
                    <a:p>
                      <a:endParaRPr lang="zh-CN" altLang="en-US"/>
                    </a:p>
                  </a:txBody>
                  <a:tcPr/>
                </a:tc>
                <a:tc vMerge="1">
                  <a:txBody>
                    <a:bodyPr/>
                    <a:lstStyle/>
                    <a:p>
                      <a:endParaRPr lang="zh-CN" altLang="en-US"/>
                    </a:p>
                  </a:txBody>
                  <a:tcPr/>
                </a:tc>
                <a:tc gridSpan="2">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gridSpan="2">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84366365"/>
                  </a:ext>
                </a:extLst>
              </a:tr>
              <a:tr h="252000">
                <a:tc rowSpan="3">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内容一：</a:t>
                      </a:r>
                      <a:endParaRPr lang="en-US" altLang="zh-CN" sz="1100" b="1" dirty="0">
                        <a:solidFill>
                          <a:schemeClr val="tx1"/>
                        </a:solidFill>
                        <a:latin typeface="宋体" panose="02010600030101010101" pitchFamily="2" charset="-122"/>
                        <a:ea typeface="宋体" panose="02010600030101010101" pitchFamily="2" charset="-122"/>
                      </a:endParaRPr>
                    </a:p>
                    <a:p>
                      <a:pPr algn="l"/>
                      <a:r>
                        <a:rPr lang="zh-CN" altLang="en-US" sz="1100" b="1" dirty="0">
                          <a:solidFill>
                            <a:schemeClr val="tx1"/>
                          </a:solidFill>
                          <a:latin typeface="宋体" panose="02010600030101010101" pitchFamily="2" charset="-122"/>
                          <a:ea typeface="宋体" panose="02010600030101010101" pitchFamily="2" charset="-122"/>
                        </a:rPr>
                        <a:t>基于时间敏感网络门控机制的确定性调度模型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1.1</a:t>
                      </a:r>
                      <a:r>
                        <a:rPr lang="zh-CN" altLang="en-US" sz="900" b="1" dirty="0">
                          <a:solidFill>
                            <a:schemeClr val="tx1"/>
                          </a:solidFill>
                          <a:latin typeface="宋体" panose="02010600030101010101" pitchFamily="2" charset="-122"/>
                          <a:ea typeface="宋体" panose="02010600030101010101" pitchFamily="2" charset="-122"/>
                        </a:rPr>
                        <a:t>：</a:t>
                      </a:r>
                      <a:r>
                        <a:rPr lang="en-US" altLang="zh-CN" sz="900" b="1" dirty="0">
                          <a:solidFill>
                            <a:schemeClr val="tx1"/>
                          </a:solidFill>
                          <a:latin typeface="宋体" panose="02010600030101010101" pitchFamily="2" charset="-122"/>
                          <a:ea typeface="宋体" panose="02010600030101010101" pitchFamily="2" charset="-122"/>
                        </a:rPr>
                        <a:t>TT</a:t>
                      </a:r>
                      <a:r>
                        <a:rPr lang="zh-CN" altLang="en-US" sz="900" b="1" dirty="0">
                          <a:solidFill>
                            <a:schemeClr val="tx1"/>
                          </a:solidFill>
                          <a:latin typeface="宋体" panose="02010600030101010101" pitchFamily="2" charset="-122"/>
                          <a:ea typeface="宋体" panose="02010600030101010101" pitchFamily="2" charset="-122"/>
                        </a:rPr>
                        <a:t>流量的确定性调度模型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415144"/>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1.2</a:t>
                      </a:r>
                      <a:r>
                        <a:rPr lang="zh-CN" altLang="en-US" sz="900" b="1" dirty="0">
                          <a:solidFill>
                            <a:schemeClr val="tx1"/>
                          </a:solidFill>
                          <a:latin typeface="宋体" panose="02010600030101010101" pitchFamily="2" charset="-122"/>
                          <a:ea typeface="宋体" panose="02010600030101010101" pitchFamily="2" charset="-122"/>
                        </a:rPr>
                        <a:t>：</a:t>
                      </a:r>
                      <a:r>
                        <a:rPr lang="en-US" altLang="zh-CN" sz="900" b="1" dirty="0">
                          <a:solidFill>
                            <a:schemeClr val="tx1"/>
                          </a:solidFill>
                          <a:latin typeface="宋体" panose="02010600030101010101" pitchFamily="2" charset="-122"/>
                          <a:ea typeface="宋体" panose="02010600030101010101" pitchFamily="2" charset="-122"/>
                        </a:rPr>
                        <a:t>TT</a:t>
                      </a:r>
                      <a:r>
                        <a:rPr lang="zh-CN" altLang="en-US" sz="900" b="1" dirty="0">
                          <a:solidFill>
                            <a:schemeClr val="tx1"/>
                          </a:solidFill>
                          <a:latin typeface="宋体" panose="02010600030101010101" pitchFamily="2" charset="-122"/>
                          <a:ea typeface="宋体" panose="02010600030101010101" pitchFamily="2" charset="-122"/>
                        </a:rPr>
                        <a:t>流量的路由和调度联合设计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1468112"/>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1.3</a:t>
                      </a:r>
                      <a:r>
                        <a:rPr lang="zh-CN" altLang="en-US" sz="900" b="1" dirty="0">
                          <a:solidFill>
                            <a:schemeClr val="tx1"/>
                          </a:solidFill>
                          <a:latin typeface="宋体" panose="02010600030101010101" pitchFamily="2" charset="-122"/>
                          <a:ea typeface="宋体" panose="02010600030101010101" pitchFamily="2" charset="-122"/>
                        </a:rPr>
                        <a:t>：混合流量整形和路由规划设计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3">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935648"/>
                  </a:ext>
                </a:extLst>
              </a:tr>
              <a:tr h="288000">
                <a:tc rowSpan="3">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内容二：基于半监督学习的时间敏感网络快速调度方法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CN" sz="900" b="1" dirty="0">
                          <a:solidFill>
                            <a:schemeClr val="tx1"/>
                          </a:solidFill>
                          <a:latin typeface="宋体" panose="02010600030101010101" pitchFamily="2" charset="-122"/>
                          <a:ea typeface="宋体" panose="02010600030101010101" pitchFamily="2" charset="-122"/>
                        </a:rPr>
                        <a:t>2.1</a:t>
                      </a:r>
                      <a:r>
                        <a:rPr lang="zh-CN" altLang="en-US" sz="900" b="1" dirty="0">
                          <a:solidFill>
                            <a:schemeClr val="tx1"/>
                          </a:solidFill>
                          <a:latin typeface="宋体" panose="02010600030101010101" pitchFamily="2" charset="-122"/>
                          <a:ea typeface="宋体" panose="02010600030101010101" pitchFamily="2" charset="-122"/>
                        </a:rPr>
                        <a:t>：数据流调度数据集生成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960769"/>
                  </a:ext>
                </a:extLst>
              </a:tr>
              <a:tr h="288000">
                <a:tc vMerge="1">
                  <a:txBody>
                    <a:bodyPr/>
                    <a:lstStyle/>
                    <a:p>
                      <a:endParaRPr lang="zh-CN" altLang="en-US"/>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CN" sz="900" b="1" dirty="0">
                          <a:solidFill>
                            <a:schemeClr val="tx1"/>
                          </a:solidFill>
                          <a:latin typeface="宋体" panose="02010600030101010101" pitchFamily="2" charset="-122"/>
                          <a:ea typeface="宋体" panose="02010600030101010101" pitchFamily="2" charset="-122"/>
                        </a:rPr>
                        <a:t>2.2</a:t>
                      </a:r>
                      <a:r>
                        <a:rPr lang="zh-CN" altLang="en-US" sz="900" b="1" dirty="0">
                          <a:solidFill>
                            <a:schemeClr val="tx1"/>
                          </a:solidFill>
                          <a:latin typeface="宋体" panose="02010600030101010101" pitchFamily="2" charset="-122"/>
                          <a:ea typeface="宋体" panose="02010600030101010101" pitchFamily="2" charset="-122"/>
                        </a:rPr>
                        <a:t>：半监督学习模型训练和分组实现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3">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7062162"/>
                  </a:ext>
                </a:extLst>
              </a:tr>
              <a:tr h="252000">
                <a:tc v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CN" sz="900" b="1" dirty="0">
                          <a:solidFill>
                            <a:schemeClr val="tx1"/>
                          </a:solidFill>
                          <a:latin typeface="宋体" panose="02010600030101010101" pitchFamily="2" charset="-122"/>
                          <a:ea typeface="宋体" panose="02010600030101010101" pitchFamily="2" charset="-122"/>
                        </a:rPr>
                        <a:t>2.3</a:t>
                      </a:r>
                      <a:r>
                        <a:rPr lang="zh-CN" altLang="en-US" sz="900" b="1" dirty="0">
                          <a:solidFill>
                            <a:schemeClr val="tx1"/>
                          </a:solidFill>
                          <a:latin typeface="宋体" panose="02010600030101010101" pitchFamily="2" charset="-122"/>
                          <a:ea typeface="宋体" panose="02010600030101010101" pitchFamily="2" charset="-122"/>
                        </a:rPr>
                        <a:t>：数据驱动和领域知识相结合的迭代分组算法设计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gridSpan="2">
                  <a:txBody>
                    <a:bodyPr/>
                    <a:lstStyle/>
                    <a:p>
                      <a:pPr algn="ctr"/>
                      <a:r>
                        <a:rPr lang="zh-CN" altLang="en-US" sz="1400" b="1" dirty="0">
                          <a:solidFill>
                            <a:schemeClr val="tx1"/>
                          </a:solidFill>
                          <a:latin typeface="宋体" panose="02010600030101010101" pitchFamily="2" charset="-122"/>
                          <a:ea typeface="宋体" panose="02010600030101010101" pitchFamily="2" charset="-122"/>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8695367"/>
                  </a:ext>
                </a:extLst>
              </a:tr>
              <a:tr h="250517">
                <a:tc rowSpan="3">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内容三：基于任务冲突度量的任务</a:t>
                      </a:r>
                      <a:r>
                        <a:rPr lang="en-US" altLang="zh-CN" sz="1100" b="1" dirty="0">
                          <a:solidFill>
                            <a:schemeClr val="tx1"/>
                          </a:solidFill>
                          <a:latin typeface="宋体" panose="02010600030101010101" pitchFamily="2" charset="-122"/>
                          <a:ea typeface="宋体" panose="02010600030101010101" pitchFamily="2" charset="-122"/>
                        </a:rPr>
                        <a:t>-</a:t>
                      </a:r>
                      <a:r>
                        <a:rPr lang="zh-CN" altLang="en-US" sz="1100" b="1" dirty="0">
                          <a:solidFill>
                            <a:schemeClr val="tx1"/>
                          </a:solidFill>
                          <a:latin typeface="宋体" panose="02010600030101010101" pitchFamily="2" charset="-122"/>
                          <a:ea typeface="宋体" panose="02010600030101010101" pitchFamily="2" charset="-122"/>
                        </a:rPr>
                        <a:t>网络高效调度机制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3.1:</a:t>
                      </a:r>
                      <a:r>
                        <a:rPr lang="zh-CN" altLang="en-US" sz="900" b="1" dirty="0">
                          <a:solidFill>
                            <a:schemeClr val="tx1"/>
                          </a:solidFill>
                          <a:latin typeface="宋体" panose="02010600030101010101" pitchFamily="2" charset="-122"/>
                          <a:ea typeface="宋体" panose="02010600030101010101" pitchFamily="2" charset="-122"/>
                        </a:rPr>
                        <a:t>剖析任务</a:t>
                      </a:r>
                      <a:r>
                        <a:rPr lang="en-US" altLang="zh-CN" sz="900" b="1" dirty="0">
                          <a:solidFill>
                            <a:schemeClr val="tx1"/>
                          </a:solidFill>
                          <a:latin typeface="宋体" panose="02010600030101010101" pitchFamily="2" charset="-122"/>
                          <a:ea typeface="宋体" panose="02010600030101010101" pitchFamily="2" charset="-122"/>
                        </a:rPr>
                        <a:t>-</a:t>
                      </a:r>
                      <a:r>
                        <a:rPr lang="zh-CN" altLang="en-US" sz="900" b="1" dirty="0">
                          <a:solidFill>
                            <a:schemeClr val="tx1"/>
                          </a:solidFill>
                          <a:latin typeface="宋体" panose="02010600030101010101" pitchFamily="2" charset="-122"/>
                          <a:ea typeface="宋体" panose="02010600030101010101" pitchFamily="2" charset="-122"/>
                        </a:rPr>
                        <a:t>网络耦合关系以及确定性调度约束构建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6252853"/>
                  </a:ext>
                </a:extLst>
              </a:tr>
              <a:tr h="250517">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3.2</a:t>
                      </a:r>
                      <a:r>
                        <a:rPr lang="zh-CN" altLang="en-US" sz="900" b="1" dirty="0">
                          <a:solidFill>
                            <a:schemeClr val="tx1"/>
                          </a:solidFill>
                          <a:latin typeface="宋体" panose="02010600030101010101" pitchFamily="2" charset="-122"/>
                          <a:ea typeface="宋体" panose="02010600030101010101" pitchFamily="2" charset="-122"/>
                        </a:rPr>
                        <a:t>：任务冲突指标构建以及大规模任务快速部署算法设计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786557"/>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3.3:</a:t>
                      </a:r>
                      <a:r>
                        <a:rPr lang="zh-CN" altLang="en-US" sz="900" b="1" dirty="0">
                          <a:solidFill>
                            <a:schemeClr val="tx1"/>
                          </a:solidFill>
                          <a:latin typeface="宋体" panose="02010600030101010101" pitchFamily="2" charset="-122"/>
                          <a:ea typeface="宋体" panose="02010600030101010101" pitchFamily="2" charset="-122"/>
                        </a:rPr>
                        <a:t>大规模任务和网络并行分组资源分配算法设计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2445570"/>
                  </a:ext>
                </a:extLst>
              </a:tr>
              <a:tr h="250517">
                <a:tc rowSpan="3">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内容四：基于图论的任务</a:t>
                      </a:r>
                      <a:r>
                        <a:rPr lang="en-US" altLang="zh-CN" sz="1100" b="1" dirty="0">
                          <a:solidFill>
                            <a:schemeClr val="tx1"/>
                          </a:solidFill>
                          <a:latin typeface="宋体" panose="02010600030101010101" pitchFamily="2" charset="-122"/>
                          <a:ea typeface="宋体" panose="02010600030101010101" pitchFamily="2" charset="-122"/>
                        </a:rPr>
                        <a:t>-</a:t>
                      </a:r>
                      <a:r>
                        <a:rPr lang="zh-CN" altLang="en-US" sz="1100" b="1" dirty="0">
                          <a:solidFill>
                            <a:schemeClr val="tx1"/>
                          </a:solidFill>
                          <a:latin typeface="宋体" panose="02010600030101010101" pitchFamily="2" charset="-122"/>
                          <a:ea typeface="宋体" panose="02010600030101010101" pitchFamily="2" charset="-122"/>
                        </a:rPr>
                        <a:t>网络冗余调度方法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4.1</a:t>
                      </a:r>
                      <a:r>
                        <a:rPr lang="zh-CN" altLang="en-US" sz="900" b="1" dirty="0">
                          <a:solidFill>
                            <a:schemeClr val="tx1"/>
                          </a:solidFill>
                          <a:latin typeface="宋体" panose="02010600030101010101" pitchFamily="2" charset="-122"/>
                          <a:ea typeface="宋体" panose="02010600030101010101" pitchFamily="2" charset="-122"/>
                        </a:rPr>
                        <a:t>：解析任务</a:t>
                      </a:r>
                      <a:r>
                        <a:rPr lang="en-US" altLang="zh-CN" sz="900" b="1" dirty="0">
                          <a:solidFill>
                            <a:schemeClr val="tx1"/>
                          </a:solidFill>
                          <a:latin typeface="宋体" panose="02010600030101010101" pitchFamily="2" charset="-122"/>
                          <a:ea typeface="宋体" panose="02010600030101010101" pitchFamily="2" charset="-122"/>
                        </a:rPr>
                        <a:t>-</a:t>
                      </a:r>
                      <a:r>
                        <a:rPr lang="zh-CN" altLang="en-US" sz="900" b="1" dirty="0">
                          <a:solidFill>
                            <a:schemeClr val="tx1"/>
                          </a:solidFill>
                          <a:latin typeface="宋体" panose="02010600030101010101" pitchFamily="2" charset="-122"/>
                          <a:ea typeface="宋体" panose="02010600030101010101" pitchFamily="2" charset="-122"/>
                        </a:rPr>
                        <a:t>网络冗余容错机制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291990"/>
                  </a:ext>
                </a:extLst>
              </a:tr>
              <a:tr h="250517">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4.2</a:t>
                      </a:r>
                      <a:r>
                        <a:rPr lang="zh-CN" altLang="en-US" sz="900" b="1" dirty="0">
                          <a:solidFill>
                            <a:schemeClr val="tx1"/>
                          </a:solidFill>
                          <a:latin typeface="宋体" panose="02010600030101010101" pitchFamily="2" charset="-122"/>
                          <a:ea typeface="宋体" panose="02010600030101010101" pitchFamily="2" charset="-122"/>
                        </a:rPr>
                        <a:t>：性能指标关联关系刻画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3536503"/>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4.3</a:t>
                      </a:r>
                      <a:r>
                        <a:rPr lang="zh-CN" altLang="en-US" sz="900" b="1" dirty="0">
                          <a:solidFill>
                            <a:schemeClr val="tx1"/>
                          </a:solidFill>
                          <a:latin typeface="宋体" panose="02010600030101010101" pitchFamily="2" charset="-122"/>
                          <a:ea typeface="宋体" panose="02010600030101010101" pitchFamily="2" charset="-122"/>
                        </a:rPr>
                        <a:t>：高可靠性与高可调度性算法设计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宋体" panose="02010600030101010101" pitchFamily="2" charset="-122"/>
                          <a:ea typeface="宋体" panose="02010600030101010101" pitchFamily="2" charset="-122"/>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6111"/>
                  </a:ext>
                </a:extLst>
              </a:tr>
              <a:tr h="288000">
                <a:tc rowSpan="3">
                  <a:txBody>
                    <a:bodyPr/>
                    <a:lstStyle/>
                    <a:p>
                      <a:pPr algn="l"/>
                      <a:r>
                        <a:rPr lang="zh-CN" altLang="en-US" sz="1100" b="1" dirty="0">
                          <a:solidFill>
                            <a:schemeClr val="tx1"/>
                          </a:solidFill>
                          <a:latin typeface="宋体" panose="02010600030101010101" pitchFamily="2" charset="-122"/>
                          <a:ea typeface="宋体" panose="02010600030101010101" pitchFamily="2" charset="-122"/>
                        </a:rPr>
                        <a:t>时间敏感网络调度</a:t>
                      </a:r>
                      <a:r>
                        <a:rPr lang="en-US" altLang="zh-CN" sz="1100" b="1" dirty="0">
                          <a:solidFill>
                            <a:schemeClr val="tx1"/>
                          </a:solidFill>
                          <a:latin typeface="宋体" panose="02010600030101010101" pitchFamily="2" charset="-122"/>
                          <a:ea typeface="宋体" panose="02010600030101010101" pitchFamily="2" charset="-122"/>
                        </a:rPr>
                        <a:t>-</a:t>
                      </a:r>
                      <a:r>
                        <a:rPr lang="zh-CN" altLang="en-US" sz="1100" b="1" dirty="0">
                          <a:solidFill>
                            <a:schemeClr val="tx1"/>
                          </a:solidFill>
                          <a:latin typeface="宋体" panose="02010600030101010101" pitchFamily="2" charset="-122"/>
                          <a:ea typeface="宋体" panose="02010600030101010101" pitchFamily="2" charset="-122"/>
                        </a:rPr>
                        <a:t>配置</a:t>
                      </a:r>
                      <a:r>
                        <a:rPr lang="en-US" altLang="zh-CN" sz="1100" b="1" dirty="0">
                          <a:solidFill>
                            <a:schemeClr val="tx1"/>
                          </a:solidFill>
                          <a:latin typeface="宋体" panose="02010600030101010101" pitchFamily="2" charset="-122"/>
                          <a:ea typeface="宋体" panose="02010600030101010101" pitchFamily="2" charset="-122"/>
                        </a:rPr>
                        <a:t>-</a:t>
                      </a:r>
                      <a:r>
                        <a:rPr lang="zh-CN" altLang="en-US" sz="1100" b="1" dirty="0">
                          <a:solidFill>
                            <a:schemeClr val="tx1"/>
                          </a:solidFill>
                          <a:latin typeface="宋体" panose="02010600030101010101" pitchFamily="2" charset="-122"/>
                          <a:ea typeface="宋体" panose="02010600030101010101" pitchFamily="2" charset="-122"/>
                        </a:rPr>
                        <a:t>分析测试平台搭建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5.1</a:t>
                      </a:r>
                      <a:r>
                        <a:rPr lang="zh-CN" altLang="en-US" sz="900" b="1" dirty="0">
                          <a:solidFill>
                            <a:schemeClr val="tx1"/>
                          </a:solidFill>
                          <a:latin typeface="宋体" panose="02010600030101010101" pitchFamily="2" charset="-122"/>
                          <a:ea typeface="宋体" panose="02010600030101010101" pitchFamily="2" charset="-122"/>
                        </a:rPr>
                        <a:t>：</a:t>
                      </a:r>
                      <a:r>
                        <a:rPr lang="en-US" altLang="zh-CN" sz="900" b="1" dirty="0">
                          <a:solidFill>
                            <a:schemeClr val="tx1"/>
                          </a:solidFill>
                          <a:latin typeface="宋体" panose="02010600030101010101" pitchFamily="2" charset="-122"/>
                          <a:ea typeface="宋体" panose="02010600030101010101" pitchFamily="2" charset="-122"/>
                        </a:rPr>
                        <a:t>TSN</a:t>
                      </a:r>
                      <a:r>
                        <a:rPr lang="zh-CN" altLang="en-US" sz="900" b="1" dirty="0">
                          <a:solidFill>
                            <a:schemeClr val="tx1"/>
                          </a:solidFill>
                          <a:latin typeface="宋体" panose="02010600030101010101" pitchFamily="2" charset="-122"/>
                          <a:ea typeface="宋体" panose="02010600030101010101" pitchFamily="2" charset="-122"/>
                        </a:rPr>
                        <a:t>网关远程配置实现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780974"/>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5.2</a:t>
                      </a:r>
                      <a:r>
                        <a:rPr lang="zh-CN" altLang="en-US" sz="900" b="1" dirty="0">
                          <a:solidFill>
                            <a:schemeClr val="tx1"/>
                          </a:solidFill>
                          <a:latin typeface="宋体" panose="02010600030101010101" pitchFamily="2" charset="-122"/>
                          <a:ea typeface="宋体" panose="02010600030101010101" pitchFamily="2" charset="-122"/>
                        </a:rPr>
                        <a:t>：</a:t>
                      </a:r>
                      <a:r>
                        <a:rPr lang="en-US" altLang="zh-CN" sz="900" b="1" dirty="0">
                          <a:solidFill>
                            <a:schemeClr val="tx1"/>
                          </a:solidFill>
                          <a:latin typeface="宋体" panose="02010600030101010101" pitchFamily="2" charset="-122"/>
                          <a:ea typeface="宋体" panose="02010600030101010101" pitchFamily="2" charset="-122"/>
                        </a:rPr>
                        <a:t>TSN</a:t>
                      </a:r>
                      <a:r>
                        <a:rPr lang="zh-CN" altLang="en-US" sz="900" b="1" dirty="0">
                          <a:solidFill>
                            <a:schemeClr val="tx1"/>
                          </a:solidFill>
                          <a:latin typeface="宋体" panose="02010600030101010101" pitchFamily="2" charset="-122"/>
                          <a:ea typeface="宋体" panose="02010600030101010101" pitchFamily="2" charset="-122"/>
                        </a:rPr>
                        <a:t>调度</a:t>
                      </a:r>
                      <a:r>
                        <a:rPr lang="en-US" altLang="zh-CN" sz="900" b="1" dirty="0">
                          <a:solidFill>
                            <a:schemeClr val="tx1"/>
                          </a:solidFill>
                          <a:latin typeface="宋体" panose="02010600030101010101" pitchFamily="2" charset="-122"/>
                          <a:ea typeface="宋体" panose="02010600030101010101" pitchFamily="2" charset="-122"/>
                        </a:rPr>
                        <a:t>-</a:t>
                      </a:r>
                      <a:r>
                        <a:rPr lang="zh-CN" altLang="en-US" sz="900" b="1" dirty="0">
                          <a:solidFill>
                            <a:schemeClr val="tx1"/>
                          </a:solidFill>
                          <a:latin typeface="宋体" panose="02010600030101010101" pitchFamily="2" charset="-122"/>
                          <a:ea typeface="宋体" panose="02010600030101010101" pitchFamily="2" charset="-122"/>
                        </a:rPr>
                        <a:t>配置引擎开发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宋体" panose="02010600030101010101" pitchFamily="2" charset="-122"/>
                          <a:ea typeface="宋体" panose="02010600030101010101" pitchFamily="2" charset="-122"/>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743571"/>
                  </a:ext>
                </a:extLst>
              </a:tr>
              <a:tr h="288000">
                <a:tc vMerge="1">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5.3</a:t>
                      </a:r>
                      <a:r>
                        <a:rPr lang="zh-CN" altLang="en-US" sz="900" b="1" dirty="0">
                          <a:solidFill>
                            <a:schemeClr val="tx1"/>
                          </a:solidFill>
                          <a:latin typeface="宋体" panose="02010600030101010101" pitchFamily="2" charset="-122"/>
                          <a:ea typeface="宋体" panose="02010600030101010101" pitchFamily="2" charset="-122"/>
                        </a:rPr>
                        <a:t>：确定性调度算法验证及可视化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8911976"/>
                  </a:ext>
                </a:extLst>
              </a:tr>
            </a:tbl>
          </a:graphicData>
        </a:graphic>
      </p:graphicFrame>
      <p:sp>
        <p:nvSpPr>
          <p:cNvPr id="5" name="文本框 4">
            <a:extLst>
              <a:ext uri="{FF2B5EF4-FFF2-40B4-BE49-F238E27FC236}">
                <a16:creationId xmlns:a16="http://schemas.microsoft.com/office/drawing/2014/main" id="{8070ABDF-D6C3-47B5-AFEB-A175C03E1281}"/>
              </a:ext>
            </a:extLst>
          </p:cNvPr>
          <p:cNvSpPr txBox="1"/>
          <p:nvPr/>
        </p:nvSpPr>
        <p:spPr>
          <a:xfrm>
            <a:off x="877105" y="6221850"/>
            <a:ext cx="10229045" cy="369332"/>
          </a:xfrm>
          <a:prstGeom prst="rect">
            <a:avLst/>
          </a:prstGeom>
          <a:noFill/>
        </p:spPr>
        <p:txBody>
          <a:bodyPr wrap="square">
            <a:spAutoFit/>
          </a:bodyPr>
          <a:lstStyle/>
          <a:p>
            <a:pPr algn="just"/>
            <a:r>
              <a:rPr lang="zh-CN" altLang="en-US" b="1" dirty="0">
                <a:solidFill>
                  <a:schemeClr val="accent3">
                    <a:lumMod val="50000"/>
                  </a:schemeClr>
                </a:solidFill>
                <a:latin typeface="微软雅黑" panose="020B0503020204020204" pitchFamily="34" charset="-122"/>
                <a:ea typeface="+mj-ea"/>
              </a:rPr>
              <a:t>预期目标：</a:t>
            </a:r>
            <a:r>
              <a:rPr lang="zh-CN" altLang="en-US" sz="1600" b="1" dirty="0">
                <a:solidFill>
                  <a:schemeClr val="accent3">
                    <a:lumMod val="50000"/>
                  </a:schemeClr>
                </a:solidFill>
                <a:latin typeface="微软雅黑" panose="020B0503020204020204" pitchFamily="34" charset="-122"/>
                <a:ea typeface="+mj-ea"/>
              </a:rPr>
              <a:t>发表</a:t>
            </a:r>
            <a:r>
              <a:rPr lang="en-US" altLang="zh-CN" sz="1600" b="1" dirty="0">
                <a:solidFill>
                  <a:schemeClr val="accent3">
                    <a:lumMod val="50000"/>
                  </a:schemeClr>
                </a:solidFill>
                <a:latin typeface="微软雅黑" panose="020B0503020204020204" pitchFamily="34" charset="-122"/>
                <a:ea typeface="+mj-ea"/>
              </a:rPr>
              <a:t>3</a:t>
            </a:r>
            <a:r>
              <a:rPr lang="zh-CN" altLang="en-US" sz="1600" b="1" dirty="0">
                <a:solidFill>
                  <a:schemeClr val="accent3">
                    <a:lumMod val="50000"/>
                  </a:schemeClr>
                </a:solidFill>
                <a:latin typeface="微软雅黑" panose="020B0503020204020204" pitchFamily="34" charset="-122"/>
                <a:ea typeface="+mj-ea"/>
              </a:rPr>
              <a:t>篇以上期刊论文，申请</a:t>
            </a:r>
            <a:r>
              <a:rPr lang="en-US" altLang="zh-CN" sz="1600" b="1" dirty="0">
                <a:solidFill>
                  <a:schemeClr val="accent3">
                    <a:lumMod val="50000"/>
                  </a:schemeClr>
                </a:solidFill>
                <a:latin typeface="微软雅黑" panose="020B0503020204020204" pitchFamily="34" charset="-122"/>
                <a:ea typeface="+mj-ea"/>
              </a:rPr>
              <a:t>3</a:t>
            </a:r>
            <a:r>
              <a:rPr lang="zh-CN" altLang="en-US" sz="1600" b="1" dirty="0">
                <a:solidFill>
                  <a:schemeClr val="accent3">
                    <a:lumMod val="50000"/>
                  </a:schemeClr>
                </a:solidFill>
                <a:latin typeface="微软雅黑" panose="020B0503020204020204" pitchFamily="34" charset="-122"/>
                <a:ea typeface="+mj-ea"/>
              </a:rPr>
              <a:t>篇发明专利，与团队成员一起搭建和调试</a:t>
            </a:r>
            <a:r>
              <a:rPr lang="en-US" altLang="zh-CN" sz="1600" b="1" dirty="0">
                <a:solidFill>
                  <a:schemeClr val="accent3">
                    <a:lumMod val="50000"/>
                  </a:schemeClr>
                </a:solidFill>
                <a:latin typeface="微软雅黑" panose="020B0503020204020204" pitchFamily="34" charset="-122"/>
                <a:ea typeface="+mj-ea"/>
              </a:rPr>
              <a:t>TSN</a:t>
            </a:r>
            <a:r>
              <a:rPr lang="zh-CN" altLang="en-US" sz="1600" b="1" dirty="0">
                <a:solidFill>
                  <a:schemeClr val="accent3">
                    <a:lumMod val="50000"/>
                  </a:schemeClr>
                </a:solidFill>
                <a:latin typeface="微软雅黑" panose="020B0503020204020204" pitchFamily="34" charset="-122"/>
                <a:ea typeface="+mj-ea"/>
              </a:rPr>
              <a:t>调度</a:t>
            </a:r>
            <a:r>
              <a:rPr lang="en-US" altLang="zh-CN" sz="1600" b="1" dirty="0">
                <a:solidFill>
                  <a:schemeClr val="accent3">
                    <a:lumMod val="50000"/>
                  </a:schemeClr>
                </a:solidFill>
                <a:latin typeface="微软雅黑" panose="020B0503020204020204" pitchFamily="34" charset="-122"/>
                <a:ea typeface="+mj-ea"/>
              </a:rPr>
              <a:t>-</a:t>
            </a:r>
            <a:r>
              <a:rPr lang="zh-CN" altLang="en-US" sz="1600" b="1" dirty="0">
                <a:solidFill>
                  <a:schemeClr val="accent3">
                    <a:lumMod val="50000"/>
                  </a:schemeClr>
                </a:solidFill>
                <a:latin typeface="微软雅黑" panose="020B0503020204020204" pitchFamily="34" charset="-122"/>
                <a:ea typeface="+mj-ea"/>
              </a:rPr>
              <a:t>配置</a:t>
            </a:r>
            <a:r>
              <a:rPr lang="en-US" altLang="zh-CN" sz="1600" b="1" dirty="0">
                <a:solidFill>
                  <a:schemeClr val="accent3">
                    <a:lumMod val="50000"/>
                  </a:schemeClr>
                </a:solidFill>
                <a:latin typeface="微软雅黑" panose="020B0503020204020204" pitchFamily="34" charset="-122"/>
                <a:ea typeface="+mj-ea"/>
              </a:rPr>
              <a:t>-</a:t>
            </a:r>
            <a:r>
              <a:rPr lang="zh-CN" altLang="en-US" sz="1600" b="1" dirty="0">
                <a:solidFill>
                  <a:schemeClr val="accent3">
                    <a:lumMod val="50000"/>
                  </a:schemeClr>
                </a:solidFill>
                <a:latin typeface="微软雅黑" panose="020B0503020204020204" pitchFamily="34" charset="-122"/>
                <a:ea typeface="+mj-ea"/>
              </a:rPr>
              <a:t>分析平台</a:t>
            </a:r>
            <a:endParaRPr lang="en-US" altLang="zh-CN" b="1" dirty="0">
              <a:solidFill>
                <a:schemeClr val="accent3">
                  <a:lumMod val="50000"/>
                </a:schemeClr>
              </a:solidFill>
              <a:latin typeface="微软雅黑" panose="020B0503020204020204" pitchFamily="34" charset="-122"/>
              <a:ea typeface="+mj-ea"/>
            </a:endParaRPr>
          </a:p>
        </p:txBody>
      </p:sp>
    </p:spTree>
    <p:extLst>
      <p:ext uri="{BB962C8B-B14F-4D97-AF65-F5344CB8AC3E}">
        <p14:creationId xmlns:p14="http://schemas.microsoft.com/office/powerpoint/2010/main" val="4021309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已有研究成果</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318EB2B-5960-4326-9BC4-98BD694BACD7}"/>
              </a:ext>
            </a:extLst>
          </p:cNvPr>
          <p:cNvSpPr>
            <a:spLocks noGrp="1"/>
          </p:cNvSpPr>
          <p:nvPr>
            <p:ph type="sldNum" sz="quarter" idx="10"/>
          </p:nvPr>
        </p:nvSpPr>
        <p:spPr/>
        <p:txBody>
          <a:bodyPr/>
          <a:lstStyle/>
          <a:p>
            <a:fld id="{6C53781C-E1F6-4315-A39D-61273F2E0596}" type="slidenum">
              <a:rPr lang="zh-CN" altLang="en-US" smtClean="0"/>
              <a:pPr/>
              <a:t>23</a:t>
            </a:fld>
            <a:endParaRPr lang="zh-CN" altLang="en-US" dirty="0"/>
          </a:p>
        </p:txBody>
      </p:sp>
      <p:sp>
        <p:nvSpPr>
          <p:cNvPr id="11" name="文本框 10">
            <a:extLst>
              <a:ext uri="{FF2B5EF4-FFF2-40B4-BE49-F238E27FC236}">
                <a16:creationId xmlns:a16="http://schemas.microsoft.com/office/drawing/2014/main" id="{7754B75D-CC94-4336-AFFE-7DAD95FAA991}"/>
              </a:ext>
            </a:extLst>
          </p:cNvPr>
          <p:cNvSpPr txBox="1"/>
          <p:nvPr/>
        </p:nvSpPr>
        <p:spPr>
          <a:xfrm>
            <a:off x="506317" y="5138150"/>
            <a:ext cx="10556918" cy="1384995"/>
          </a:xfrm>
          <a:prstGeom prst="rect">
            <a:avLst/>
          </a:prstGeom>
          <a:noFill/>
        </p:spPr>
        <p:txBody>
          <a:bodyPr wrap="square">
            <a:spAutoFit/>
          </a:bodyPr>
          <a:lstStyle/>
          <a:p>
            <a:pPr marL="342900" indent="-342900" latinLnBrk="1">
              <a:buFont typeface="+mj-lt"/>
              <a:buAutoNum type="arabicPeriod"/>
            </a:pPr>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L. Xu,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Q. Xu, </a:t>
            </a:r>
            <a:r>
              <a:rPr lang="en-US" altLang="zh-CN" sz="1200" dirty="0">
                <a:latin typeface="Times New Roman" panose="02020603050405020304" pitchFamily="18" charset="0"/>
                <a:ea typeface="微软雅黑" panose="020B0503020204020204" pitchFamily="34" charset="-122"/>
              </a:rPr>
              <a:t>J. Tu and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C. Chen, “Learning-based Scalable Scheduling and Routing Co-design for Time-Sensitive Networking” IEEE </a:t>
            </a:r>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IoT</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2022</a:t>
            </a:r>
            <a:endParaRPr lang="en-US" altLang="zh-CN" sz="1200" dirty="0">
              <a:latin typeface="Times New Roman" panose="02020603050405020304" pitchFamily="18" charset="0"/>
              <a:ea typeface="微软雅黑" panose="020B0503020204020204" pitchFamily="34" charset="-122"/>
            </a:endParaRPr>
          </a:p>
          <a:p>
            <a:pPr marL="342900" indent="-342900" latinLnBrk="1">
              <a:buFont typeface="+mj-lt"/>
              <a:buAutoNum type="arabicPeriod"/>
            </a:pPr>
            <a:r>
              <a:rPr lang="en-US" altLang="zh-CN" sz="1200" b="1" dirty="0">
                <a:latin typeface="Times New Roman" panose="02020603050405020304" pitchFamily="18" charset="0"/>
                <a:ea typeface="微软雅黑" panose="020B0503020204020204" pitchFamily="34" charset="-122"/>
              </a:rPr>
              <a:t>L. Xu</a:t>
            </a:r>
            <a:r>
              <a:rPr lang="en-US" altLang="zh-CN" sz="1200" dirty="0">
                <a:latin typeface="Times New Roman" panose="02020603050405020304" pitchFamily="18" charset="0"/>
                <a:ea typeface="微软雅黑" panose="020B0503020204020204" pitchFamily="34" charset="-122"/>
              </a:rPr>
              <a:t>, Q. Xu, Y. Zhang and C. Chen, “Co-design Approach of Scheduling and Routing in Time Sensitive Networking,” </a:t>
            </a:r>
            <a:r>
              <a:rPr lang="en-US" altLang="zh-CN" sz="1200" b="1" dirty="0">
                <a:latin typeface="Times New Roman" panose="02020603050405020304" pitchFamily="18" charset="0"/>
                <a:ea typeface="微软雅黑" panose="020B0503020204020204" pitchFamily="34" charset="-122"/>
              </a:rPr>
              <a:t>ICPS, 2020.</a:t>
            </a:r>
          </a:p>
          <a:p>
            <a:pPr marL="342900" indent="-342900" latinLnBrk="1">
              <a:buFont typeface="+mj-lt"/>
              <a:buAutoNum type="arabicPeriod"/>
            </a:pPr>
            <a:r>
              <a:rPr lang="en-US" altLang="zh-CN" sz="1200" b="1" dirty="0">
                <a:latin typeface="Times New Roman" panose="02020603050405020304" pitchFamily="18" charset="0"/>
                <a:ea typeface="微软雅黑" panose="020B0503020204020204" pitchFamily="34" charset="-122"/>
              </a:rPr>
              <a:t>L. Xu</a:t>
            </a:r>
            <a:r>
              <a:rPr lang="en-US" altLang="zh-CN" sz="1200" dirty="0">
                <a:latin typeface="Times New Roman" panose="02020603050405020304" pitchFamily="18" charset="0"/>
                <a:ea typeface="微软雅黑" panose="020B0503020204020204" pitchFamily="34" charset="-122"/>
              </a:rPr>
              <a:t>, C. Chen and Q. Xu, “Efficient Task-Network Scheduling with Task Conflict Metric in Time-Sensitive Networking ”, IEEE </a:t>
            </a:r>
            <a:r>
              <a:rPr lang="en-US" altLang="zh-CN" sz="1200" b="1" dirty="0">
                <a:latin typeface="Times New Roman" panose="02020603050405020304" pitchFamily="18" charset="0"/>
                <a:ea typeface="微软雅黑" panose="020B0503020204020204" pitchFamily="34" charset="-122"/>
              </a:rPr>
              <a:t>TII, </a:t>
            </a:r>
            <a:r>
              <a:rPr lang="zh-CN" altLang="en-US" sz="1200" b="1" dirty="0">
                <a:latin typeface="Times New Roman" panose="02020603050405020304" pitchFamily="18" charset="0"/>
                <a:ea typeface="微软雅黑" panose="020B0503020204020204" pitchFamily="34" charset="-122"/>
              </a:rPr>
              <a:t>待提交</a:t>
            </a:r>
            <a:r>
              <a:rPr lang="en-US" altLang="zh-CN" sz="1200" b="1" dirty="0">
                <a:latin typeface="Times New Roman" panose="02020603050405020304" pitchFamily="18" charset="0"/>
                <a:ea typeface="微软雅黑" panose="020B0503020204020204" pitchFamily="34" charset="-122"/>
              </a:rPr>
              <a:t>.</a:t>
            </a:r>
          </a:p>
          <a:p>
            <a:pPr marL="342900" indent="-342900" latinLnBrk="1">
              <a:buFont typeface="+mj-lt"/>
              <a:buAutoNum type="arabicPeriod"/>
            </a:pPr>
            <a:r>
              <a:rPr lang="en-US" altLang="zh-CN" sz="1200" dirty="0">
                <a:latin typeface="Times New Roman" panose="02020603050405020304" pitchFamily="18" charset="0"/>
                <a:ea typeface="微软雅黑" panose="020B0503020204020204" pitchFamily="34" charset="-122"/>
              </a:rPr>
              <a:t>Y. Zhang, Q. Xu, </a:t>
            </a:r>
            <a:r>
              <a:rPr lang="en-US" altLang="zh-CN" sz="1200" b="1" dirty="0">
                <a:latin typeface="Times New Roman" panose="02020603050405020304" pitchFamily="18" charset="0"/>
                <a:ea typeface="微软雅黑" panose="020B0503020204020204" pitchFamily="34" charset="-122"/>
              </a:rPr>
              <a:t>L. Xu</a:t>
            </a:r>
            <a:r>
              <a:rPr lang="en-US" altLang="zh-CN" sz="1200" dirty="0">
                <a:latin typeface="Times New Roman" panose="02020603050405020304" pitchFamily="18" charset="0"/>
                <a:ea typeface="微软雅黑" panose="020B0503020204020204" pitchFamily="34" charset="-122"/>
              </a:rPr>
              <a:t>, C. Chen, “Efficient Flow Scheduling for Industrial Time-Sensitive Networking: A Divisibility Theory Based Method”, IEEE </a:t>
            </a:r>
            <a:r>
              <a:rPr lang="en-US" altLang="zh-CN" sz="1200" b="1" dirty="0">
                <a:latin typeface="Times New Roman" panose="02020603050405020304" pitchFamily="18" charset="0"/>
                <a:ea typeface="微软雅黑" panose="020B0503020204020204" pitchFamily="34" charset="-122"/>
              </a:rPr>
              <a:t>TII</a:t>
            </a:r>
            <a:r>
              <a:rPr lang="en-US" altLang="zh-CN" sz="1200" dirty="0">
                <a:latin typeface="Times New Roman" panose="02020603050405020304" pitchFamily="18" charset="0"/>
                <a:ea typeface="微软雅黑" panose="020B0503020204020204" pitchFamily="34" charset="-122"/>
              </a:rPr>
              <a:t>, 2022</a:t>
            </a:r>
          </a:p>
          <a:p>
            <a:pPr marL="342900" indent="-342900" latinLnBrk="1">
              <a:buFont typeface="+mj-lt"/>
              <a:buAutoNum type="arabicPeriod"/>
            </a:pPr>
            <a:r>
              <a:rPr lang="en-US" altLang="zh-CN" sz="1200" dirty="0">
                <a:latin typeface="Times New Roman" panose="02020603050405020304" pitchFamily="18" charset="0"/>
                <a:ea typeface="微软雅黑" panose="020B0503020204020204" pitchFamily="34" charset="-122"/>
              </a:rPr>
              <a:t>J. Tu, Q. Xu, </a:t>
            </a:r>
            <a:r>
              <a:rPr lang="en-US" altLang="zh-CN" sz="1200" b="1" dirty="0">
                <a:latin typeface="Times New Roman" panose="02020603050405020304" pitchFamily="18" charset="0"/>
                <a:ea typeface="微软雅黑" panose="020B0503020204020204" pitchFamily="34" charset="-122"/>
              </a:rPr>
              <a:t>L. Xu </a:t>
            </a:r>
            <a:r>
              <a:rPr lang="en-US" altLang="zh-CN" sz="1200" dirty="0">
                <a:latin typeface="Times New Roman" panose="02020603050405020304" pitchFamily="18" charset="0"/>
                <a:ea typeface="微软雅黑" panose="020B0503020204020204" pitchFamily="34" charset="-122"/>
              </a:rPr>
              <a:t>and C. Chen, "SSL-SP: A Semi-Supervised-Learning-Based Stream Partitioning Method for Scale Iterated Scheduling in Time-Sensitive Networks,“ </a:t>
            </a:r>
            <a:r>
              <a:rPr lang="en-US" altLang="zh-CN" sz="1200" b="1" dirty="0">
                <a:latin typeface="Times New Roman" panose="02020603050405020304" pitchFamily="18" charset="0"/>
                <a:ea typeface="微软雅黑" panose="020B0503020204020204" pitchFamily="34" charset="-122"/>
              </a:rPr>
              <a:t>ICIT</a:t>
            </a:r>
            <a:r>
              <a:rPr lang="en-US" altLang="zh-CN" sz="1200" dirty="0">
                <a:latin typeface="Times New Roman" panose="02020603050405020304" pitchFamily="18" charset="0"/>
                <a:ea typeface="微软雅黑" panose="020B0503020204020204" pitchFamily="34" charset="-122"/>
              </a:rPr>
              <a:t>, 2021.</a:t>
            </a:r>
          </a:p>
          <a:p>
            <a:pPr marL="342900" indent="-342900" latinLnBrk="1">
              <a:buFont typeface="+mj-lt"/>
              <a:buAutoNum type="arabicPeriod"/>
            </a:pPr>
            <a:r>
              <a:rPr lang="en-US" altLang="zh-CN" sz="1200" dirty="0">
                <a:latin typeface="Times New Roman" panose="02020603050405020304" pitchFamily="18" charset="0"/>
                <a:ea typeface="微软雅黑" panose="020B0503020204020204" pitchFamily="34" charset="-122"/>
              </a:rPr>
              <a:t>S. Wang, Q. Xu, </a:t>
            </a:r>
            <a:r>
              <a:rPr lang="en-US" altLang="zh-CN" sz="1200" b="1" dirty="0">
                <a:latin typeface="Times New Roman" panose="02020603050405020304" pitchFamily="18" charset="0"/>
                <a:ea typeface="微软雅黑" panose="020B0503020204020204" pitchFamily="34" charset="-122"/>
              </a:rPr>
              <a:t>L. Xu</a:t>
            </a:r>
            <a:r>
              <a:rPr lang="en-US" altLang="zh-CN" sz="1200" dirty="0">
                <a:latin typeface="Times New Roman" panose="02020603050405020304" pitchFamily="18" charset="0"/>
                <a:ea typeface="微软雅黑" panose="020B0503020204020204" pitchFamily="34" charset="-122"/>
              </a:rPr>
              <a:t>, and C. Chen, “Hybrid Traffic Scheduling Based on Adaptive Time Slot Slicing in Time-Sensitive Networking,” </a:t>
            </a:r>
            <a:r>
              <a:rPr lang="en-US" altLang="zh-CN" sz="1200" b="1" dirty="0">
                <a:latin typeface="Times New Roman" panose="02020603050405020304" pitchFamily="18" charset="0"/>
                <a:ea typeface="微软雅黑" panose="020B0503020204020204" pitchFamily="34" charset="-122"/>
              </a:rPr>
              <a:t>ICIT, </a:t>
            </a:r>
            <a:r>
              <a:rPr lang="en-US" altLang="zh-CN" sz="1200" dirty="0">
                <a:latin typeface="Times New Roman" panose="02020603050405020304" pitchFamily="18" charset="0"/>
                <a:ea typeface="微软雅黑" panose="020B0503020204020204" pitchFamily="34" charset="-122"/>
              </a:rPr>
              <a:t>2022. </a:t>
            </a:r>
          </a:p>
        </p:txBody>
      </p:sp>
      <p:graphicFrame>
        <p:nvGraphicFramePr>
          <p:cNvPr id="3" name="表格 4">
            <a:extLst>
              <a:ext uri="{FF2B5EF4-FFF2-40B4-BE49-F238E27FC236}">
                <a16:creationId xmlns:a16="http://schemas.microsoft.com/office/drawing/2014/main" id="{5997573B-6006-41B9-84A1-E0F810F8A9DA}"/>
              </a:ext>
            </a:extLst>
          </p:cNvPr>
          <p:cNvGraphicFramePr>
            <a:graphicFrameLocks noGrp="1"/>
          </p:cNvGraphicFramePr>
          <p:nvPr>
            <p:extLst>
              <p:ext uri="{D42A27DB-BD31-4B8C-83A1-F6EECF244321}">
                <p14:modId xmlns:p14="http://schemas.microsoft.com/office/powerpoint/2010/main" val="2747912166"/>
              </p:ext>
            </p:extLst>
          </p:nvPr>
        </p:nvGraphicFramePr>
        <p:xfrm>
          <a:off x="506317" y="1299101"/>
          <a:ext cx="10862267" cy="3337560"/>
        </p:xfrm>
        <a:graphic>
          <a:graphicData uri="http://schemas.openxmlformats.org/drawingml/2006/table">
            <a:tbl>
              <a:tblPr firstRow="1" bandRow="1">
                <a:tableStyleId>{5C22544A-7EE6-4342-B048-85BDC9FD1C3A}</a:tableStyleId>
              </a:tblPr>
              <a:tblGrid>
                <a:gridCol w="4959985">
                  <a:extLst>
                    <a:ext uri="{9D8B030D-6E8A-4147-A177-3AD203B41FA5}">
                      <a16:colId xmlns:a16="http://schemas.microsoft.com/office/drawing/2014/main" val="952516177"/>
                    </a:ext>
                  </a:extLst>
                </a:gridCol>
                <a:gridCol w="4532482">
                  <a:extLst>
                    <a:ext uri="{9D8B030D-6E8A-4147-A177-3AD203B41FA5}">
                      <a16:colId xmlns:a16="http://schemas.microsoft.com/office/drawing/2014/main" val="1211429882"/>
                    </a:ext>
                  </a:extLst>
                </a:gridCol>
                <a:gridCol w="1369800">
                  <a:extLst>
                    <a:ext uri="{9D8B030D-6E8A-4147-A177-3AD203B41FA5}">
                      <a16:colId xmlns:a16="http://schemas.microsoft.com/office/drawing/2014/main" val="3500287812"/>
                    </a:ext>
                  </a:extLst>
                </a:gridCol>
              </a:tblGrid>
              <a:tr h="370840">
                <a:tc>
                  <a:txBody>
                    <a:bodyPr/>
                    <a:lstStyle/>
                    <a:p>
                      <a:pPr algn="ctr"/>
                      <a:r>
                        <a:rPr lang="zh-CN" altLang="en-US" dirty="0"/>
                        <a:t>名称</a:t>
                      </a:r>
                    </a:p>
                  </a:txBody>
                  <a:tcPr/>
                </a:tc>
                <a:tc>
                  <a:txBody>
                    <a:bodyPr/>
                    <a:lstStyle/>
                    <a:p>
                      <a:pPr algn="ctr"/>
                      <a:r>
                        <a:rPr lang="zh-CN" altLang="en-US" dirty="0"/>
                        <a:t>发明人</a:t>
                      </a:r>
                    </a:p>
                  </a:txBody>
                  <a:tcPr/>
                </a:tc>
                <a:tc>
                  <a:txBody>
                    <a:bodyPr/>
                    <a:lstStyle/>
                    <a:p>
                      <a:pPr algn="ctr"/>
                      <a:r>
                        <a:rPr lang="zh-CN" altLang="en-US" dirty="0"/>
                        <a:t>状态</a:t>
                      </a:r>
                    </a:p>
                  </a:txBody>
                  <a:tcPr/>
                </a:tc>
                <a:extLst>
                  <a:ext uri="{0D108BD9-81ED-4DB2-BD59-A6C34878D82A}">
                    <a16:rowId xmlns:a16="http://schemas.microsoft.com/office/drawing/2014/main" val="1792998244"/>
                  </a:ext>
                </a:extLst>
              </a:tr>
              <a:tr h="370840">
                <a:tc>
                  <a:txBody>
                    <a:bodyPr/>
                    <a:lstStyle/>
                    <a:p>
                      <a:pPr algn="ctr"/>
                      <a:r>
                        <a:rPr lang="zh-CN" altLang="en-US" sz="1200" dirty="0">
                          <a:solidFill>
                            <a:schemeClr val="tx1"/>
                          </a:solidFill>
                        </a:rPr>
                        <a:t>一种基于时间敏感网络门控机制的流量整形与路由规划的联合调度方法</a:t>
                      </a:r>
                    </a:p>
                  </a:txBody>
                  <a:tcPr anchor="ctr"/>
                </a:tc>
                <a:tc>
                  <a:txBody>
                    <a:bodyPr/>
                    <a:lstStyle/>
                    <a:p>
                      <a:pPr algn="ct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陈彩莲，张延洲，许齐敏，</a:t>
                      </a:r>
                      <a:r>
                        <a:rPr lang="zh-CN" altLang="en-US" sz="1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徐磊</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，关新平</a:t>
                      </a:r>
                      <a:endParaRPr lang="zh-CN" altLang="en-US" sz="1200" dirty="0">
                        <a:solidFill>
                          <a:schemeClr val="tx1"/>
                        </a:solidFill>
                      </a:endParaRPr>
                    </a:p>
                  </a:txBody>
                  <a:tcPr anchor="ctr"/>
                </a:tc>
                <a:tc>
                  <a:txBody>
                    <a:bodyPr/>
                    <a:lstStyle/>
                    <a:p>
                      <a:pPr algn="ctr"/>
                      <a:r>
                        <a:rPr lang="zh-CN" altLang="en-US" sz="1200" dirty="0">
                          <a:solidFill>
                            <a:schemeClr val="tx1"/>
                          </a:solidFill>
                        </a:rPr>
                        <a:t>授权</a:t>
                      </a:r>
                    </a:p>
                  </a:txBody>
                  <a:tcPr anchor="ctr"/>
                </a:tc>
                <a:extLst>
                  <a:ext uri="{0D108BD9-81ED-4DB2-BD59-A6C34878D82A}">
                    <a16:rowId xmlns:a16="http://schemas.microsoft.com/office/drawing/2014/main" val="2287716329"/>
                  </a:ext>
                </a:extLst>
              </a:tr>
              <a:tr h="370840">
                <a:tc>
                  <a:txBody>
                    <a:bodyPr/>
                    <a:lstStyle/>
                    <a:p>
                      <a:pPr algn="ctr"/>
                      <a:r>
                        <a:rPr lang="zh-CN" altLang="en-US" sz="1200" dirty="0">
                          <a:solidFill>
                            <a:schemeClr val="tx1"/>
                          </a:solidFill>
                        </a:rPr>
                        <a:t>一种面向时间敏感网络调度与分析的知识推理引擎系统及实现方法</a:t>
                      </a:r>
                    </a:p>
                  </a:txBody>
                  <a:tcPr anchor="ctr"/>
                </a:tc>
                <a:tc>
                  <a:txBody>
                    <a:bodyPr/>
                    <a:lstStyle/>
                    <a:p>
                      <a:pPr algn="ctr"/>
                      <a:r>
                        <a:rPr lang="zh-CN" altLang="en-US" sz="1200" dirty="0">
                          <a:solidFill>
                            <a:schemeClr val="tx1"/>
                          </a:solidFill>
                        </a:rPr>
                        <a:t>陈彩莲，王守亮，许齐敏，</a:t>
                      </a:r>
                      <a:r>
                        <a:rPr lang="zh-CN" altLang="en-US" sz="1200" b="1" dirty="0">
                          <a:solidFill>
                            <a:schemeClr val="tx1"/>
                          </a:solidFill>
                        </a:rPr>
                        <a:t>徐磊</a:t>
                      </a:r>
                      <a:r>
                        <a:rPr lang="zh-CN" altLang="en-US" sz="1200" dirty="0">
                          <a:solidFill>
                            <a:schemeClr val="tx1"/>
                          </a:solidFill>
                        </a:rPr>
                        <a:t>，关新平</a:t>
                      </a:r>
                    </a:p>
                  </a:txBody>
                  <a:tcPr anchor="ctr"/>
                </a:tc>
                <a:tc>
                  <a:txBody>
                    <a:bodyPr/>
                    <a:lstStyle/>
                    <a:p>
                      <a:pPr algn="ctr"/>
                      <a:r>
                        <a:rPr lang="zh-CN" altLang="en-US" sz="1200" dirty="0">
                          <a:solidFill>
                            <a:schemeClr val="tx1"/>
                          </a:solidFill>
                        </a:rPr>
                        <a:t>授权</a:t>
                      </a:r>
                    </a:p>
                  </a:txBody>
                  <a:tcPr anchor="ctr"/>
                </a:tc>
                <a:extLst>
                  <a:ext uri="{0D108BD9-81ED-4DB2-BD59-A6C34878D82A}">
                    <a16:rowId xmlns:a16="http://schemas.microsoft.com/office/drawing/2014/main" val="1508636522"/>
                  </a:ext>
                </a:extLst>
              </a:tr>
              <a:tr h="370840">
                <a:tc>
                  <a:txBody>
                    <a:bodyPr/>
                    <a:lstStyle/>
                    <a:p>
                      <a:pPr algn="ct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一种面向时间敏感网络的多等级业务的调度引擎及实现方法</a:t>
                      </a:r>
                      <a:endParaRPr lang="zh-CN" altLang="en-US" sz="1200" dirty="0">
                        <a:solidFill>
                          <a:schemeClr val="tx1"/>
                        </a:solidFill>
                      </a:endParaRPr>
                    </a:p>
                  </a:txBody>
                  <a:tcPr anchor="ctr"/>
                </a:tc>
                <a:tc>
                  <a:txBody>
                    <a:bodyPr/>
                    <a:lstStyle/>
                    <a:p>
                      <a:pPr algn="ct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陈彩莲，</a:t>
                      </a:r>
                      <a:r>
                        <a:rPr lang="zh-CN" altLang="en-US" sz="1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徐磊</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，王守亮，霍晓涛，许齐敏，关新平</a:t>
                      </a:r>
                      <a:endParaRPr lang="zh-CN" altLang="en-US" sz="1200" dirty="0">
                        <a:solidFill>
                          <a:schemeClr val="tx1"/>
                        </a:solidFill>
                      </a:endParaRPr>
                    </a:p>
                  </a:txBody>
                  <a:tcPr anchor="ctr"/>
                </a:tc>
                <a:tc>
                  <a:txBody>
                    <a:bodyPr/>
                    <a:lstStyle/>
                    <a:p>
                      <a:pPr algn="ctr"/>
                      <a:r>
                        <a:rPr lang="zh-CN" altLang="en-US" sz="1200" dirty="0">
                          <a:solidFill>
                            <a:schemeClr val="tx1"/>
                          </a:solidFill>
                        </a:rPr>
                        <a:t>初审合格</a:t>
                      </a:r>
                    </a:p>
                  </a:txBody>
                  <a:tcPr anchor="ctr"/>
                </a:tc>
                <a:extLst>
                  <a:ext uri="{0D108BD9-81ED-4DB2-BD59-A6C34878D82A}">
                    <a16:rowId xmlns:a16="http://schemas.microsoft.com/office/drawing/2014/main" val="840092213"/>
                  </a:ext>
                </a:extLst>
              </a:tr>
              <a:tr h="370840">
                <a:tc>
                  <a:txBody>
                    <a:bodyPr/>
                    <a:lstStyle/>
                    <a:p>
                      <a:pPr algn="ctr"/>
                      <a:r>
                        <a:rPr lang="zh-CN" altLang="en-US" sz="1200" dirty="0">
                          <a:solidFill>
                            <a:schemeClr val="tx1"/>
                          </a:solidFill>
                        </a:rPr>
                        <a:t>一种工业异构网络协议确定性转换方法及装置</a:t>
                      </a:r>
                    </a:p>
                  </a:txBody>
                  <a:tcPr anchor="ctr"/>
                </a:tc>
                <a:tc>
                  <a:txBody>
                    <a:bodyPr/>
                    <a:lstStyle/>
                    <a:p>
                      <a:pPr algn="ctr"/>
                      <a:r>
                        <a:rPr lang="zh-CN" altLang="en-US" sz="1200" dirty="0">
                          <a:solidFill>
                            <a:schemeClr val="tx1"/>
                          </a:solidFill>
                        </a:rPr>
                        <a:t>朱善迎，黄嘉岚，</a:t>
                      </a:r>
                      <a:r>
                        <a:rPr lang="zh-CN" altLang="en-US" sz="1200" b="1" dirty="0">
                          <a:solidFill>
                            <a:schemeClr val="tx1"/>
                          </a:solidFill>
                        </a:rPr>
                        <a:t>徐磊</a:t>
                      </a:r>
                      <a:r>
                        <a:rPr lang="zh-CN" altLang="en-US" sz="1200" dirty="0">
                          <a:solidFill>
                            <a:schemeClr val="tx1"/>
                          </a:solidFill>
                        </a:rPr>
                        <a:t>，</a:t>
                      </a:r>
                      <a:r>
                        <a:rPr lang="en-US" altLang="zh-CN" sz="1200" dirty="0">
                          <a:solidFill>
                            <a:schemeClr val="tx1"/>
                          </a:solidFill>
                        </a:rPr>
                        <a:t> </a:t>
                      </a:r>
                      <a:r>
                        <a:rPr lang="zh-CN" altLang="en-US" sz="1200" dirty="0">
                          <a:solidFill>
                            <a:schemeClr val="tx1"/>
                          </a:solidFill>
                        </a:rPr>
                        <a:t>许齐敏，陈彩莲，关新平</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实审</a:t>
                      </a:r>
                    </a:p>
                  </a:txBody>
                  <a:tcPr anchor="ctr"/>
                </a:tc>
                <a:extLst>
                  <a:ext uri="{0D108BD9-81ED-4DB2-BD59-A6C34878D82A}">
                    <a16:rowId xmlns:a16="http://schemas.microsoft.com/office/drawing/2014/main" val="2777114841"/>
                  </a:ext>
                </a:extLst>
              </a:tr>
              <a:tr h="370840">
                <a:tc>
                  <a:txBody>
                    <a:bodyPr/>
                    <a:lstStyle/>
                    <a:p>
                      <a:pPr algn="ctr"/>
                      <a:r>
                        <a:rPr lang="zh-CN" altLang="en-US" sz="1200" dirty="0">
                          <a:solidFill>
                            <a:schemeClr val="tx1"/>
                          </a:solidFill>
                        </a:rPr>
                        <a:t>一种工业无线网络的时钟同步系统及方法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朱善迎，黄嘉岚，</a:t>
                      </a:r>
                      <a:r>
                        <a:rPr lang="zh-CN" altLang="en-US" sz="1200" b="1" dirty="0">
                          <a:solidFill>
                            <a:schemeClr val="tx1"/>
                          </a:solidFill>
                        </a:rPr>
                        <a:t>徐磊</a:t>
                      </a:r>
                      <a:r>
                        <a:rPr lang="zh-CN" altLang="en-US" sz="1200" dirty="0">
                          <a:solidFill>
                            <a:schemeClr val="tx1"/>
                          </a:solidFill>
                        </a:rPr>
                        <a:t>，</a:t>
                      </a:r>
                      <a:r>
                        <a:rPr lang="en-US" altLang="zh-CN" sz="1200" dirty="0">
                          <a:solidFill>
                            <a:schemeClr val="tx1"/>
                          </a:solidFill>
                        </a:rPr>
                        <a:t> </a:t>
                      </a:r>
                      <a:r>
                        <a:rPr lang="zh-CN" altLang="en-US" sz="1200" dirty="0">
                          <a:solidFill>
                            <a:schemeClr val="tx1"/>
                          </a:solidFill>
                        </a:rPr>
                        <a:t>许齐敏，陈彩莲，关新平</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实审</a:t>
                      </a:r>
                    </a:p>
                  </a:txBody>
                  <a:tcPr anchor="ctr"/>
                </a:tc>
                <a:extLst>
                  <a:ext uri="{0D108BD9-81ED-4DB2-BD59-A6C34878D82A}">
                    <a16:rowId xmlns:a16="http://schemas.microsoft.com/office/drawing/2014/main" val="2040549635"/>
                  </a:ext>
                </a:extLst>
              </a:tr>
              <a:tr h="370840">
                <a:tc>
                  <a:txBody>
                    <a:bodyPr/>
                    <a:lstStyle/>
                    <a:p>
                      <a:pPr algn="ctr"/>
                      <a:r>
                        <a:rPr lang="zh-CN" altLang="en-US" sz="1200" dirty="0">
                          <a:solidFill>
                            <a:schemeClr val="tx1"/>
                          </a:solidFill>
                        </a:rPr>
                        <a:t>一种基于</a:t>
                      </a:r>
                      <a:r>
                        <a:rPr lang="en-US" altLang="zh-CN" sz="1200" dirty="0">
                          <a:solidFill>
                            <a:schemeClr val="tx1"/>
                          </a:solidFill>
                        </a:rPr>
                        <a:t>OPC UA</a:t>
                      </a:r>
                      <a:r>
                        <a:rPr lang="zh-CN" altLang="en-US" sz="1200" dirty="0">
                          <a:solidFill>
                            <a:schemeClr val="tx1"/>
                          </a:solidFill>
                        </a:rPr>
                        <a:t>的工业网络设备信息集成系统和方法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陈彩莲，李子涵，许齐敏，朱善迎，</a:t>
                      </a:r>
                      <a:r>
                        <a:rPr lang="zh-CN" altLang="en-US" sz="1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徐磊</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，关新平</a:t>
                      </a:r>
                      <a:endParaRPr lang="zh-CN" altLang="en-US" sz="12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实审</a:t>
                      </a:r>
                    </a:p>
                  </a:txBody>
                  <a:tcPr anchor="ctr"/>
                </a:tc>
                <a:extLst>
                  <a:ext uri="{0D108BD9-81ED-4DB2-BD59-A6C34878D82A}">
                    <a16:rowId xmlns:a16="http://schemas.microsoft.com/office/drawing/2014/main" val="290273530"/>
                  </a:ext>
                </a:extLst>
              </a:tr>
              <a:tr h="370840">
                <a:tc>
                  <a:txBody>
                    <a:bodyPr/>
                    <a:lstStyle/>
                    <a:p>
                      <a:pPr algn="ctr"/>
                      <a:r>
                        <a:rPr lang="zh-CN" altLang="en-US" sz="1200" dirty="0">
                          <a:solidFill>
                            <a:schemeClr val="tx1"/>
                          </a:solidFill>
                        </a:rPr>
                        <a:t>一种工业智能视频监控系统及多视频流自适应配置方法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许齐敏，涂静正，陈彩莲，关新平，张景龙，</a:t>
                      </a:r>
                      <a:r>
                        <a:rPr lang="zh-CN" altLang="en-US" sz="1200" b="1" dirty="0">
                          <a:solidFill>
                            <a:schemeClr val="tx1"/>
                          </a:solidFill>
                        </a:rPr>
                        <a:t>徐磊</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受理</a:t>
                      </a:r>
                    </a:p>
                  </a:txBody>
                  <a:tcPr anchor="ctr"/>
                </a:tc>
                <a:extLst>
                  <a:ext uri="{0D108BD9-81ED-4DB2-BD59-A6C34878D82A}">
                    <a16:rowId xmlns:a16="http://schemas.microsoft.com/office/drawing/2014/main" val="3467088846"/>
                  </a:ext>
                </a:extLst>
              </a:tr>
              <a:tr h="370840">
                <a:tc>
                  <a:txBody>
                    <a:bodyPr/>
                    <a:lstStyle/>
                    <a:p>
                      <a:pPr algn="ctr"/>
                      <a:r>
                        <a:rPr lang="zh-CN" altLang="en-US" sz="1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软著：基于知识推理的</a:t>
                      </a:r>
                      <a:r>
                        <a:rPr lang="en-US" altLang="zh-CN" sz="1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TSN</a:t>
                      </a:r>
                      <a:r>
                        <a:rPr lang="zh-CN" altLang="en-US" sz="1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网络调度与配置软件</a:t>
                      </a:r>
                      <a:endParaRPr lang="zh-CN" altLang="en-US" sz="1200" b="1" dirty="0">
                        <a:solidFill>
                          <a:schemeClr val="tx1"/>
                        </a:solidFill>
                      </a:endParaRPr>
                    </a:p>
                  </a:txBody>
                  <a:tcPr anchor="ctr"/>
                </a:tc>
                <a:tc>
                  <a:txBody>
                    <a:bodyPr/>
                    <a:lstStyle/>
                    <a:p>
                      <a:pPr algn="ct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陈彩莲，许齐敏，</a:t>
                      </a:r>
                      <a:r>
                        <a:rPr lang="zh-CN" altLang="en-US" sz="1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徐磊</a:t>
                      </a: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，涂静正，王守亮，李鑫</a:t>
                      </a:r>
                      <a:endParaRPr lang="zh-CN" altLang="en-US" sz="1200" dirty="0">
                        <a:solidFill>
                          <a:schemeClr val="tx1"/>
                        </a:solidFill>
                      </a:endParaRPr>
                    </a:p>
                  </a:txBody>
                  <a:tcPr anchor="ctr"/>
                </a:tc>
                <a:tc>
                  <a:txBody>
                    <a:bodyPr/>
                    <a:lstStyle/>
                    <a:p>
                      <a:pPr algn="ctr"/>
                      <a:r>
                        <a:rPr lang="zh-CN" altLang="en-US" sz="1200" dirty="0">
                          <a:solidFill>
                            <a:schemeClr val="tx1"/>
                          </a:solidFill>
                        </a:rPr>
                        <a:t>已发布</a:t>
                      </a:r>
                    </a:p>
                  </a:txBody>
                  <a:tcPr anchor="ctr"/>
                </a:tc>
                <a:extLst>
                  <a:ext uri="{0D108BD9-81ED-4DB2-BD59-A6C34878D82A}">
                    <a16:rowId xmlns:a16="http://schemas.microsoft.com/office/drawing/2014/main" val="160037878"/>
                  </a:ext>
                </a:extLst>
              </a:tr>
            </a:tbl>
          </a:graphicData>
        </a:graphic>
      </p:graphicFrame>
      <p:sp>
        <p:nvSpPr>
          <p:cNvPr id="15" name="文本框 14">
            <a:extLst>
              <a:ext uri="{FF2B5EF4-FFF2-40B4-BE49-F238E27FC236}">
                <a16:creationId xmlns:a16="http://schemas.microsoft.com/office/drawing/2014/main" id="{1139663D-FD8E-4FCC-AFAB-3421D35EE171}"/>
              </a:ext>
            </a:extLst>
          </p:cNvPr>
          <p:cNvSpPr txBox="1"/>
          <p:nvPr/>
        </p:nvSpPr>
        <p:spPr>
          <a:xfrm>
            <a:off x="496269" y="795748"/>
            <a:ext cx="6094324" cy="369332"/>
          </a:xfrm>
          <a:prstGeom prst="rect">
            <a:avLst/>
          </a:prstGeom>
          <a:noFill/>
        </p:spPr>
        <p:txBody>
          <a:bodyPr wrap="square">
            <a:spAutoFit/>
          </a:bodyPr>
          <a:lstStyle/>
          <a:p>
            <a:r>
              <a:rPr lang="zh-CN" altLang="en-US" b="1" dirty="0">
                <a:solidFill>
                  <a:schemeClr val="accent3">
                    <a:lumMod val="50000"/>
                  </a:schemeClr>
                </a:solidFill>
                <a:latin typeface="微软雅黑" panose="020B0503020204020204" pitchFamily="34" charset="-122"/>
                <a:ea typeface="+mj-ea"/>
              </a:rPr>
              <a:t>发明专利和软著</a:t>
            </a:r>
            <a:endParaRPr lang="zh-CN" altLang="en-US" dirty="0"/>
          </a:p>
        </p:txBody>
      </p:sp>
      <p:sp>
        <p:nvSpPr>
          <p:cNvPr id="16" name="文本框 15">
            <a:extLst>
              <a:ext uri="{FF2B5EF4-FFF2-40B4-BE49-F238E27FC236}">
                <a16:creationId xmlns:a16="http://schemas.microsoft.com/office/drawing/2014/main" id="{52E9B91A-9AA2-4156-8AFF-6C1B74CA2189}"/>
              </a:ext>
            </a:extLst>
          </p:cNvPr>
          <p:cNvSpPr txBox="1"/>
          <p:nvPr/>
        </p:nvSpPr>
        <p:spPr>
          <a:xfrm>
            <a:off x="496269" y="4768818"/>
            <a:ext cx="1591240" cy="369332"/>
          </a:xfrm>
          <a:prstGeom prst="rect">
            <a:avLst/>
          </a:prstGeom>
          <a:noFill/>
        </p:spPr>
        <p:txBody>
          <a:bodyPr wrap="square">
            <a:spAutoFit/>
          </a:bodyPr>
          <a:lstStyle/>
          <a:p>
            <a:r>
              <a:rPr lang="zh-CN" altLang="en-US" b="1" dirty="0">
                <a:solidFill>
                  <a:schemeClr val="accent3">
                    <a:lumMod val="50000"/>
                  </a:schemeClr>
                </a:solidFill>
                <a:latin typeface="微软雅黑" panose="020B0503020204020204" pitchFamily="34" charset="-122"/>
                <a:ea typeface="+mj-ea"/>
              </a:rPr>
              <a:t>学术论文</a:t>
            </a:r>
            <a:endParaRPr lang="zh-CN" altLang="en-US" dirty="0"/>
          </a:p>
        </p:txBody>
      </p:sp>
    </p:spTree>
    <p:extLst>
      <p:ext uri="{BB962C8B-B14F-4D97-AF65-F5344CB8AC3E}">
        <p14:creationId xmlns:p14="http://schemas.microsoft.com/office/powerpoint/2010/main" val="936988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00835" y="2464709"/>
            <a:ext cx="12292835" cy="3957851"/>
          </a:xfrm>
          <a:prstGeom prst="rect">
            <a:avLst/>
          </a:prstGeom>
        </p:spPr>
      </p:pic>
      <p:sp>
        <p:nvSpPr>
          <p:cNvPr id="23" name="文本框 22">
            <a:extLst>
              <a:ext uri="{FF2B5EF4-FFF2-40B4-BE49-F238E27FC236}">
                <a16:creationId xmlns:a16="http://schemas.microsoft.com/office/drawing/2014/main" id="{B638E2A3-FB6D-4EB3-A274-64277283AF0F}"/>
              </a:ext>
            </a:extLst>
          </p:cNvPr>
          <p:cNvSpPr txBox="1"/>
          <p:nvPr/>
        </p:nvSpPr>
        <p:spPr>
          <a:xfrm>
            <a:off x="1351945" y="2927354"/>
            <a:ext cx="10182870" cy="707886"/>
          </a:xfrm>
          <a:prstGeom prst="rect">
            <a:avLst/>
          </a:prstGeom>
          <a:noFill/>
        </p:spPr>
        <p:txBody>
          <a:bodyPr wrap="square" rtlCol="0">
            <a:spAutoFit/>
          </a:bodyPr>
          <a:lstStyle/>
          <a:p>
            <a:pPr algn="ctr"/>
            <a:r>
              <a:rPr lang="zh-CN" altLang="en-US" sz="4000" b="1" dirty="0">
                <a:solidFill>
                  <a:srgbClr val="44546A"/>
                </a:solidFill>
                <a:latin typeface="+mn-ea"/>
              </a:rPr>
              <a:t>敬请各位老师批评指正，谢谢！</a:t>
            </a:r>
            <a:r>
              <a:rPr lang="en-US" altLang="zh-CN" sz="4000" b="1" dirty="0">
                <a:solidFill>
                  <a:srgbClr val="44546A"/>
                </a:solidFill>
                <a:latin typeface="+mn-ea"/>
              </a:rPr>
              <a:t>!</a:t>
            </a:r>
            <a:endParaRPr lang="zh-CN" altLang="en-US" sz="4000" b="1" dirty="0">
              <a:solidFill>
                <a:srgbClr val="44546A"/>
              </a:solidFill>
              <a:latin typeface="+mn-ea"/>
            </a:endParaRP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415214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8" y="2776764"/>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预期目标及研究计划</a:t>
                </a: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895889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研究背景</a:t>
            </a:r>
            <a:endParaRPr lang="zh-CN" altLang="en-US" sz="3200" b="1" dirty="0"/>
          </a:p>
        </p:txBody>
      </p:sp>
      <p:sp>
        <p:nvSpPr>
          <p:cNvPr id="36" name="文本框 35">
            <a:extLst>
              <a:ext uri="{FF2B5EF4-FFF2-40B4-BE49-F238E27FC236}">
                <a16:creationId xmlns:a16="http://schemas.microsoft.com/office/drawing/2014/main" id="{A958C76D-C165-48B5-A5C2-0DE133617DCA}"/>
              </a:ext>
            </a:extLst>
          </p:cNvPr>
          <p:cNvSpPr txBox="1"/>
          <p:nvPr/>
        </p:nvSpPr>
        <p:spPr>
          <a:xfrm>
            <a:off x="411832" y="851729"/>
            <a:ext cx="10802128" cy="1099468"/>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p"/>
            </a:pPr>
            <a:r>
              <a:rPr lang="zh-CN" altLang="en-US" b="1" dirty="0">
                <a:solidFill>
                  <a:schemeClr val="accent3">
                    <a:lumMod val="50000"/>
                  </a:schemeClr>
                </a:solidFill>
                <a:latin typeface="微软雅黑" panose="020B0503020204020204" pitchFamily="34" charset="-122"/>
                <a:ea typeface="+mj-ea"/>
              </a:rPr>
              <a:t>工业物联网（</a:t>
            </a:r>
            <a:r>
              <a:rPr lang="en-US" altLang="zh-CN" b="1" dirty="0">
                <a:solidFill>
                  <a:schemeClr val="accent3">
                    <a:lumMod val="50000"/>
                  </a:schemeClr>
                </a:solidFill>
                <a:latin typeface="微软雅黑" panose="020B0503020204020204" pitchFamily="34" charset="-122"/>
                <a:ea typeface="+mj-ea"/>
              </a:rPr>
              <a:t>Industrial Internet of Things, </a:t>
            </a:r>
            <a:r>
              <a:rPr lang="en-US" altLang="zh-CN" b="1" dirty="0" err="1">
                <a:solidFill>
                  <a:schemeClr val="accent3">
                    <a:lumMod val="50000"/>
                  </a:schemeClr>
                </a:solidFill>
                <a:latin typeface="微软雅黑" panose="020B0503020204020204" pitchFamily="34" charset="-122"/>
                <a:ea typeface="+mj-ea"/>
              </a:rPr>
              <a:t>IIoT</a:t>
            </a:r>
            <a:r>
              <a:rPr lang="zh-CN" altLang="en-US" b="1" dirty="0">
                <a:solidFill>
                  <a:schemeClr val="accent3">
                    <a:lumMod val="50000"/>
                  </a:schemeClr>
                </a:solidFill>
                <a:latin typeface="微软雅黑" panose="020B0503020204020204" pitchFamily="34" charset="-122"/>
                <a:ea typeface="+mj-ea"/>
              </a:rPr>
              <a:t>）是推动“智能制造”、“互联网</a:t>
            </a:r>
            <a:r>
              <a:rPr lang="en-US" altLang="zh-CN" b="1" dirty="0">
                <a:solidFill>
                  <a:schemeClr val="accent3">
                    <a:lumMod val="50000"/>
                  </a:schemeClr>
                </a:solidFill>
                <a:latin typeface="微软雅黑" panose="020B0503020204020204" pitchFamily="34" charset="-122"/>
                <a:ea typeface="+mj-ea"/>
              </a:rPr>
              <a:t>+</a:t>
            </a:r>
            <a:r>
              <a:rPr lang="zh-CN" altLang="en-US" b="1" dirty="0">
                <a:solidFill>
                  <a:schemeClr val="accent3">
                    <a:lumMod val="50000"/>
                  </a:schemeClr>
                </a:solidFill>
                <a:latin typeface="微软雅黑" panose="020B0503020204020204" pitchFamily="34" charset="-122"/>
                <a:ea typeface="+mj-ea"/>
              </a:rPr>
              <a:t>先进制造业” 的重要基石，</a:t>
            </a:r>
            <a:endParaRPr lang="en-US" altLang="zh-CN" b="1" dirty="0">
              <a:solidFill>
                <a:schemeClr val="accent3">
                  <a:lumMod val="50000"/>
                </a:schemeClr>
              </a:solidFill>
              <a:latin typeface="微软雅黑" panose="020B0503020204020204" pitchFamily="34" charset="-122"/>
              <a:ea typeface="+mj-ea"/>
            </a:endParaRPr>
          </a:p>
          <a:p>
            <a:pPr marL="285750" indent="-285750" algn="just">
              <a:lnSpc>
                <a:spcPct val="125000"/>
              </a:lnSpc>
              <a:buFont typeface="Wingdings" panose="05000000000000000000" pitchFamily="2" charset="2"/>
              <a:buChar char="p"/>
            </a:pPr>
            <a:r>
              <a:rPr lang="zh-CN" altLang="en-US" b="1" dirty="0">
                <a:solidFill>
                  <a:schemeClr val="accent3">
                    <a:lumMod val="50000"/>
                  </a:schemeClr>
                </a:solidFill>
                <a:latin typeface="微软雅黑" panose="020B0503020204020204" pitchFamily="34" charset="-122"/>
                <a:ea typeface="+mj-ea"/>
              </a:rPr>
              <a:t>随着</a:t>
            </a:r>
            <a:r>
              <a:rPr lang="en-US" altLang="zh-CN" b="1" dirty="0" err="1">
                <a:solidFill>
                  <a:schemeClr val="accent3">
                    <a:lumMod val="50000"/>
                  </a:schemeClr>
                </a:solidFill>
                <a:latin typeface="微软雅黑" panose="020B0503020204020204" pitchFamily="34" charset="-122"/>
                <a:ea typeface="+mj-ea"/>
              </a:rPr>
              <a:t>IIoT</a:t>
            </a:r>
            <a:r>
              <a:rPr lang="zh-CN" altLang="en-US" b="1" dirty="0">
                <a:solidFill>
                  <a:schemeClr val="accent3">
                    <a:lumMod val="50000"/>
                  </a:schemeClr>
                </a:solidFill>
                <a:latin typeface="微软雅黑" panose="020B0503020204020204" pitchFamily="34" charset="-122"/>
                <a:ea typeface="+mj-ea"/>
              </a:rPr>
              <a:t>的快速发展，越来越多</a:t>
            </a:r>
            <a:r>
              <a:rPr lang="en-US" altLang="zh-CN" b="1" dirty="0" err="1">
                <a:solidFill>
                  <a:schemeClr val="accent3">
                    <a:lumMod val="50000"/>
                  </a:schemeClr>
                </a:solidFill>
                <a:latin typeface="微软雅黑" panose="020B0503020204020204" pitchFamily="34" charset="-122"/>
                <a:ea typeface="+mj-ea"/>
              </a:rPr>
              <a:t>IIoT</a:t>
            </a:r>
            <a:r>
              <a:rPr lang="zh-CN" altLang="en-US" b="1" dirty="0">
                <a:solidFill>
                  <a:schemeClr val="accent3">
                    <a:lumMod val="50000"/>
                  </a:schemeClr>
                </a:solidFill>
                <a:latin typeface="微软雅黑" panose="020B0503020204020204" pitchFamily="34" charset="-122"/>
                <a:ea typeface="+mj-ea"/>
              </a:rPr>
              <a:t>应用对网络通信的</a:t>
            </a:r>
            <a:r>
              <a:rPr lang="zh-CN" altLang="en-US" b="1" dirty="0">
                <a:solidFill>
                  <a:srgbClr val="C00000"/>
                </a:solidFill>
                <a:latin typeface="微软雅黑" panose="020B0503020204020204" pitchFamily="34" charset="-122"/>
                <a:ea typeface="+mj-ea"/>
              </a:rPr>
              <a:t>延时、丢包、抖动</a:t>
            </a:r>
            <a:r>
              <a:rPr lang="zh-CN" altLang="en-US" b="1" dirty="0">
                <a:solidFill>
                  <a:schemeClr val="accent3">
                    <a:lumMod val="50000"/>
                  </a:schemeClr>
                </a:solidFill>
                <a:latin typeface="微软雅黑" panose="020B0503020204020204" pitchFamily="34" charset="-122"/>
                <a:ea typeface="+mj-ea"/>
              </a:rPr>
              <a:t>等服务质量提出了更高要求</a:t>
            </a:r>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F7BE97E-66C1-48BF-811F-6B654A52A41C}"/>
              </a:ext>
            </a:extLst>
          </p:cNvPr>
          <p:cNvSpPr>
            <a:spLocks noGrp="1"/>
          </p:cNvSpPr>
          <p:nvPr>
            <p:ph type="sldNum" sz="quarter" idx="10"/>
          </p:nvPr>
        </p:nvSpPr>
        <p:spPr/>
        <p:txBody>
          <a:bodyPr/>
          <a:lstStyle/>
          <a:p>
            <a:fld id="{6C53781C-E1F6-4315-A39D-61273F2E0596}" type="slidenum">
              <a:rPr lang="zh-CN" altLang="en-US" smtClean="0"/>
              <a:pPr/>
              <a:t>4</a:t>
            </a:fld>
            <a:endParaRPr lang="zh-CN" altLang="en-US" dirty="0"/>
          </a:p>
        </p:txBody>
      </p:sp>
      <p:sp>
        <p:nvSpPr>
          <p:cNvPr id="25" name="文本框 24">
            <a:extLst>
              <a:ext uri="{FF2B5EF4-FFF2-40B4-BE49-F238E27FC236}">
                <a16:creationId xmlns:a16="http://schemas.microsoft.com/office/drawing/2014/main" id="{EF1C52A1-5F8F-498D-B93A-B8EC66E63F56}"/>
              </a:ext>
            </a:extLst>
          </p:cNvPr>
          <p:cNvSpPr txBox="1"/>
          <p:nvPr/>
        </p:nvSpPr>
        <p:spPr>
          <a:xfrm>
            <a:off x="1075351" y="6022515"/>
            <a:ext cx="8676988" cy="400110"/>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迫切需要建立一种“</a:t>
            </a:r>
            <a:r>
              <a:rPr lang="zh-CN" altLang="en-US" sz="2000" b="1" dirty="0">
                <a:solidFill>
                  <a:srgbClr val="C00000"/>
                </a:solidFill>
                <a:latin typeface="+mj-ea"/>
                <a:ea typeface="+mj-ea"/>
              </a:rPr>
              <a:t>准时、准确</a:t>
            </a:r>
            <a:r>
              <a:rPr lang="zh-CN" altLang="en-US" sz="2000" b="1" dirty="0">
                <a:solidFill>
                  <a:schemeClr val="accent3">
                    <a:lumMod val="75000"/>
                  </a:schemeClr>
                </a:solidFill>
                <a:latin typeface="+mj-ea"/>
                <a:ea typeface="+mj-ea"/>
              </a:rPr>
              <a:t>”的新一代网络</a:t>
            </a:r>
            <a:r>
              <a:rPr lang="en-US" altLang="zh-CN" sz="2000" b="1" dirty="0">
                <a:solidFill>
                  <a:schemeClr val="accent3">
                    <a:lumMod val="75000"/>
                  </a:schemeClr>
                </a:solidFill>
                <a:latin typeface="+mj-ea"/>
                <a:ea typeface="+mj-ea"/>
              </a:rPr>
              <a:t>—</a:t>
            </a:r>
            <a:r>
              <a:rPr lang="zh-CN" altLang="en-US" sz="2000" b="1" dirty="0">
                <a:solidFill>
                  <a:srgbClr val="C00000"/>
                </a:solidFill>
                <a:latin typeface="+mj-ea"/>
                <a:ea typeface="+mj-ea"/>
              </a:rPr>
              <a:t>确定性网络</a:t>
            </a:r>
          </a:p>
        </p:txBody>
      </p:sp>
      <p:pic>
        <p:nvPicPr>
          <p:cNvPr id="3" name="图片 2">
            <a:extLst>
              <a:ext uri="{FF2B5EF4-FFF2-40B4-BE49-F238E27FC236}">
                <a16:creationId xmlns:a16="http://schemas.microsoft.com/office/drawing/2014/main" id="{54F82C16-1CFA-430B-9B45-58650A3BE27D}"/>
              </a:ext>
            </a:extLst>
          </p:cNvPr>
          <p:cNvPicPr>
            <a:picLocks noChangeAspect="1"/>
          </p:cNvPicPr>
          <p:nvPr/>
        </p:nvPicPr>
        <p:blipFill>
          <a:blip r:embed="rId3"/>
          <a:stretch>
            <a:fillRect/>
          </a:stretch>
        </p:blipFill>
        <p:spPr>
          <a:xfrm>
            <a:off x="624302" y="1986168"/>
            <a:ext cx="7573193" cy="4001376"/>
          </a:xfrm>
          <a:prstGeom prst="rect">
            <a:avLst/>
          </a:prstGeom>
        </p:spPr>
      </p:pic>
      <p:grpSp>
        <p:nvGrpSpPr>
          <p:cNvPr id="184" name="组合 183">
            <a:extLst>
              <a:ext uri="{FF2B5EF4-FFF2-40B4-BE49-F238E27FC236}">
                <a16:creationId xmlns:a16="http://schemas.microsoft.com/office/drawing/2014/main" id="{018D669A-DF18-4D16-B2F5-B5127F3594C7}"/>
              </a:ext>
            </a:extLst>
          </p:cNvPr>
          <p:cNvGrpSpPr/>
          <p:nvPr/>
        </p:nvGrpSpPr>
        <p:grpSpPr>
          <a:xfrm>
            <a:off x="8527000" y="2290309"/>
            <a:ext cx="2961245" cy="619513"/>
            <a:chOff x="1205957" y="1952237"/>
            <a:chExt cx="3938094" cy="619513"/>
          </a:xfrm>
        </p:grpSpPr>
        <p:sp>
          <p:nvSpPr>
            <p:cNvPr id="185" name="矩形: 圆角 184">
              <a:extLst>
                <a:ext uri="{FF2B5EF4-FFF2-40B4-BE49-F238E27FC236}">
                  <a16:creationId xmlns:a16="http://schemas.microsoft.com/office/drawing/2014/main" id="{59013A6A-3CF6-4B97-998D-C5CDB50174D5}"/>
                </a:ext>
              </a:extLst>
            </p:cNvPr>
            <p:cNvSpPr/>
            <p:nvPr/>
          </p:nvSpPr>
          <p:spPr>
            <a:xfrm>
              <a:off x="1847850" y="1952237"/>
              <a:ext cx="2590800" cy="6195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a:extLst>
                <a:ext uri="{FF2B5EF4-FFF2-40B4-BE49-F238E27FC236}">
                  <a16:creationId xmlns:a16="http://schemas.microsoft.com/office/drawing/2014/main" id="{BD833D2F-968A-464B-9DEA-A38F99167309}"/>
                </a:ext>
              </a:extLst>
            </p:cNvPr>
            <p:cNvSpPr txBox="1"/>
            <p:nvPr/>
          </p:nvSpPr>
          <p:spPr>
            <a:xfrm>
              <a:off x="1205957" y="2039457"/>
              <a:ext cx="3938094" cy="400110"/>
            </a:xfrm>
            <a:prstGeom prst="rect">
              <a:avLst/>
            </a:prstGeom>
            <a:noFill/>
          </p:spPr>
          <p:txBody>
            <a:bodyPr wrap="square" rtlCol="0">
              <a:spAutoFit/>
            </a:bodyPr>
            <a:lstStyle/>
            <a:p>
              <a:pPr algn="ctr"/>
              <a:r>
                <a:rPr lang="zh-CN" altLang="en-US" sz="2000" b="1" dirty="0">
                  <a:solidFill>
                    <a:schemeClr val="bg1"/>
                  </a:solidFill>
                  <a:latin typeface="+mj-ea"/>
                  <a:ea typeface="+mj-ea"/>
                </a:rPr>
                <a:t>高带宽</a:t>
              </a:r>
            </a:p>
          </p:txBody>
        </p:sp>
      </p:grpSp>
      <p:grpSp>
        <p:nvGrpSpPr>
          <p:cNvPr id="187" name="组合 186">
            <a:extLst>
              <a:ext uri="{FF2B5EF4-FFF2-40B4-BE49-F238E27FC236}">
                <a16:creationId xmlns:a16="http://schemas.microsoft.com/office/drawing/2014/main" id="{F29A1265-A1E0-4BCF-9308-7920E3118023}"/>
              </a:ext>
            </a:extLst>
          </p:cNvPr>
          <p:cNvGrpSpPr/>
          <p:nvPr/>
        </p:nvGrpSpPr>
        <p:grpSpPr>
          <a:xfrm>
            <a:off x="8563975" y="3171067"/>
            <a:ext cx="2961245" cy="619513"/>
            <a:chOff x="1205957" y="1952237"/>
            <a:chExt cx="3938094" cy="619513"/>
          </a:xfrm>
        </p:grpSpPr>
        <p:sp>
          <p:nvSpPr>
            <p:cNvPr id="188" name="矩形: 圆角 187">
              <a:extLst>
                <a:ext uri="{FF2B5EF4-FFF2-40B4-BE49-F238E27FC236}">
                  <a16:creationId xmlns:a16="http://schemas.microsoft.com/office/drawing/2014/main" id="{9DCABD6D-6191-44AC-9C92-9A0E184397E3}"/>
                </a:ext>
              </a:extLst>
            </p:cNvPr>
            <p:cNvSpPr/>
            <p:nvPr/>
          </p:nvSpPr>
          <p:spPr>
            <a:xfrm>
              <a:off x="1847850" y="1952237"/>
              <a:ext cx="2590800" cy="6195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文本框 188">
              <a:extLst>
                <a:ext uri="{FF2B5EF4-FFF2-40B4-BE49-F238E27FC236}">
                  <a16:creationId xmlns:a16="http://schemas.microsoft.com/office/drawing/2014/main" id="{437E6046-455D-427D-BACD-3C0683C22E32}"/>
                </a:ext>
              </a:extLst>
            </p:cNvPr>
            <p:cNvSpPr txBox="1"/>
            <p:nvPr/>
          </p:nvSpPr>
          <p:spPr>
            <a:xfrm>
              <a:off x="1205957" y="2039457"/>
              <a:ext cx="3938094" cy="400110"/>
            </a:xfrm>
            <a:prstGeom prst="rect">
              <a:avLst/>
            </a:prstGeom>
            <a:noFill/>
          </p:spPr>
          <p:txBody>
            <a:bodyPr wrap="square" rtlCol="0">
              <a:spAutoFit/>
            </a:bodyPr>
            <a:lstStyle/>
            <a:p>
              <a:pPr algn="ctr"/>
              <a:r>
                <a:rPr lang="zh-CN" altLang="en-US" sz="2000" b="1" dirty="0">
                  <a:solidFill>
                    <a:schemeClr val="bg1"/>
                  </a:solidFill>
                  <a:latin typeface="+mj-ea"/>
                  <a:ea typeface="+mj-ea"/>
                </a:rPr>
                <a:t>高可靠</a:t>
              </a:r>
            </a:p>
          </p:txBody>
        </p:sp>
      </p:grpSp>
      <p:grpSp>
        <p:nvGrpSpPr>
          <p:cNvPr id="190" name="组合 189">
            <a:extLst>
              <a:ext uri="{FF2B5EF4-FFF2-40B4-BE49-F238E27FC236}">
                <a16:creationId xmlns:a16="http://schemas.microsoft.com/office/drawing/2014/main" id="{65E74865-8109-4C77-BD9D-5CE61ED25A75}"/>
              </a:ext>
            </a:extLst>
          </p:cNvPr>
          <p:cNvGrpSpPr/>
          <p:nvPr/>
        </p:nvGrpSpPr>
        <p:grpSpPr>
          <a:xfrm>
            <a:off x="8563975" y="4025693"/>
            <a:ext cx="2961245" cy="619513"/>
            <a:chOff x="1205957" y="1952237"/>
            <a:chExt cx="3938094" cy="619513"/>
          </a:xfrm>
        </p:grpSpPr>
        <p:sp>
          <p:nvSpPr>
            <p:cNvPr id="191" name="矩形: 圆角 190">
              <a:extLst>
                <a:ext uri="{FF2B5EF4-FFF2-40B4-BE49-F238E27FC236}">
                  <a16:creationId xmlns:a16="http://schemas.microsoft.com/office/drawing/2014/main" id="{67CEA9DD-1831-40FE-85B2-C4C88FC0A834}"/>
                </a:ext>
              </a:extLst>
            </p:cNvPr>
            <p:cNvSpPr/>
            <p:nvPr/>
          </p:nvSpPr>
          <p:spPr>
            <a:xfrm>
              <a:off x="1847850" y="1952237"/>
              <a:ext cx="2590800" cy="6195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444FF04D-4CD0-45FB-9DEA-CB30E15F31DE}"/>
                </a:ext>
              </a:extLst>
            </p:cNvPr>
            <p:cNvSpPr txBox="1"/>
            <p:nvPr/>
          </p:nvSpPr>
          <p:spPr>
            <a:xfrm>
              <a:off x="1205957" y="2039457"/>
              <a:ext cx="3938094" cy="400110"/>
            </a:xfrm>
            <a:prstGeom prst="rect">
              <a:avLst/>
            </a:prstGeom>
            <a:noFill/>
          </p:spPr>
          <p:txBody>
            <a:bodyPr wrap="square" rtlCol="0">
              <a:spAutoFit/>
            </a:bodyPr>
            <a:lstStyle/>
            <a:p>
              <a:pPr algn="ctr"/>
              <a:r>
                <a:rPr lang="zh-CN" altLang="en-US" sz="2000" b="1" dirty="0">
                  <a:solidFill>
                    <a:schemeClr val="bg1"/>
                  </a:solidFill>
                  <a:latin typeface="+mj-ea"/>
                  <a:ea typeface="+mj-ea"/>
                </a:rPr>
                <a:t>低时延</a:t>
              </a:r>
            </a:p>
          </p:txBody>
        </p:sp>
      </p:grpSp>
      <p:grpSp>
        <p:nvGrpSpPr>
          <p:cNvPr id="193" name="组合 192">
            <a:extLst>
              <a:ext uri="{FF2B5EF4-FFF2-40B4-BE49-F238E27FC236}">
                <a16:creationId xmlns:a16="http://schemas.microsoft.com/office/drawing/2014/main" id="{91B66205-1C0C-4D48-849A-5E3BABB6E30A}"/>
              </a:ext>
            </a:extLst>
          </p:cNvPr>
          <p:cNvGrpSpPr/>
          <p:nvPr/>
        </p:nvGrpSpPr>
        <p:grpSpPr>
          <a:xfrm>
            <a:off x="8606453" y="4960640"/>
            <a:ext cx="2961245" cy="619513"/>
            <a:chOff x="1205957" y="1952237"/>
            <a:chExt cx="3938094" cy="619513"/>
          </a:xfrm>
        </p:grpSpPr>
        <p:sp>
          <p:nvSpPr>
            <p:cNvPr id="194" name="矩形: 圆角 193">
              <a:extLst>
                <a:ext uri="{FF2B5EF4-FFF2-40B4-BE49-F238E27FC236}">
                  <a16:creationId xmlns:a16="http://schemas.microsoft.com/office/drawing/2014/main" id="{4F4DA818-A86A-42F7-B019-0979A2F81C5B}"/>
                </a:ext>
              </a:extLst>
            </p:cNvPr>
            <p:cNvSpPr/>
            <p:nvPr/>
          </p:nvSpPr>
          <p:spPr>
            <a:xfrm>
              <a:off x="1847850" y="1952237"/>
              <a:ext cx="2590800" cy="6195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文本框 194">
              <a:extLst>
                <a:ext uri="{FF2B5EF4-FFF2-40B4-BE49-F238E27FC236}">
                  <a16:creationId xmlns:a16="http://schemas.microsoft.com/office/drawing/2014/main" id="{468A1B85-BD5A-4C0D-BAC4-9596237E449C}"/>
                </a:ext>
              </a:extLst>
            </p:cNvPr>
            <p:cNvSpPr txBox="1"/>
            <p:nvPr/>
          </p:nvSpPr>
          <p:spPr>
            <a:xfrm>
              <a:off x="1205957" y="2039457"/>
              <a:ext cx="3938094" cy="400110"/>
            </a:xfrm>
            <a:prstGeom prst="rect">
              <a:avLst/>
            </a:prstGeom>
            <a:noFill/>
          </p:spPr>
          <p:txBody>
            <a:bodyPr wrap="square" rtlCol="0">
              <a:spAutoFit/>
            </a:bodyPr>
            <a:lstStyle/>
            <a:p>
              <a:pPr algn="ctr"/>
              <a:r>
                <a:rPr lang="zh-CN" altLang="en-US" sz="2000" b="1" dirty="0">
                  <a:solidFill>
                    <a:schemeClr val="bg1"/>
                  </a:solidFill>
                  <a:latin typeface="+mj-ea"/>
                  <a:ea typeface="+mj-ea"/>
                </a:rPr>
                <a:t>低抖动</a:t>
              </a:r>
            </a:p>
          </p:txBody>
        </p:sp>
      </p:grpSp>
      <p:sp>
        <p:nvSpPr>
          <p:cNvPr id="5" name="右大括号 4">
            <a:extLst>
              <a:ext uri="{FF2B5EF4-FFF2-40B4-BE49-F238E27FC236}">
                <a16:creationId xmlns:a16="http://schemas.microsoft.com/office/drawing/2014/main" id="{DEFC1FF0-DE24-45C2-806E-9A50F827A65A}"/>
              </a:ext>
            </a:extLst>
          </p:cNvPr>
          <p:cNvSpPr/>
          <p:nvPr/>
        </p:nvSpPr>
        <p:spPr>
          <a:xfrm>
            <a:off x="11042549" y="2571604"/>
            <a:ext cx="450972" cy="27577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9" name="文本框 198">
            <a:extLst>
              <a:ext uri="{FF2B5EF4-FFF2-40B4-BE49-F238E27FC236}">
                <a16:creationId xmlns:a16="http://schemas.microsoft.com/office/drawing/2014/main" id="{F2B8B2A2-3ADE-4BFB-82EC-177150691A55}"/>
              </a:ext>
            </a:extLst>
          </p:cNvPr>
          <p:cNvSpPr txBox="1"/>
          <p:nvPr/>
        </p:nvSpPr>
        <p:spPr>
          <a:xfrm>
            <a:off x="11590343" y="2815208"/>
            <a:ext cx="619447" cy="2031325"/>
          </a:xfrm>
          <a:prstGeom prst="rect">
            <a:avLst/>
          </a:prstGeom>
          <a:noFill/>
        </p:spPr>
        <p:txBody>
          <a:bodyPr wrap="square">
            <a:spAutoFit/>
          </a:bodyPr>
          <a:lstStyle/>
          <a:p>
            <a:r>
              <a:rPr lang="zh-CN" altLang="en-US" b="1" dirty="0">
                <a:solidFill>
                  <a:srgbClr val="44546A"/>
                </a:solidFill>
                <a:latin typeface="微软雅黑" panose="020B0503020204020204" pitchFamily="34" charset="-122"/>
                <a:ea typeface="+mj-ea"/>
              </a:rPr>
              <a:t>确定性服务质量</a:t>
            </a:r>
            <a:endParaRPr lang="zh-CN" altLang="en-US" dirty="0">
              <a:solidFill>
                <a:srgbClr val="44546A"/>
              </a:solidFill>
            </a:endParaRPr>
          </a:p>
        </p:txBody>
      </p:sp>
    </p:spTree>
    <p:extLst>
      <p:ext uri="{BB962C8B-B14F-4D97-AF65-F5344CB8AC3E}">
        <p14:creationId xmlns:p14="http://schemas.microsoft.com/office/powerpoint/2010/main" val="1256188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研究背景</a:t>
            </a:r>
            <a:endParaRPr lang="zh-CN" altLang="en-US" sz="3200" b="1" dirty="0"/>
          </a:p>
        </p:txBody>
      </p:sp>
      <p:sp>
        <p:nvSpPr>
          <p:cNvPr id="36" name="文本框 35">
            <a:extLst>
              <a:ext uri="{FF2B5EF4-FFF2-40B4-BE49-F238E27FC236}">
                <a16:creationId xmlns:a16="http://schemas.microsoft.com/office/drawing/2014/main" id="{A958C76D-C165-48B5-A5C2-0DE133617DCA}"/>
              </a:ext>
            </a:extLst>
          </p:cNvPr>
          <p:cNvSpPr txBox="1"/>
          <p:nvPr/>
        </p:nvSpPr>
        <p:spPr>
          <a:xfrm>
            <a:off x="128274" y="851729"/>
            <a:ext cx="11187426" cy="75322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p"/>
            </a:pPr>
            <a:r>
              <a:rPr lang="zh-CN" altLang="en-US" b="1" dirty="0">
                <a:solidFill>
                  <a:schemeClr val="accent3">
                    <a:lumMod val="50000"/>
                  </a:schemeClr>
                </a:solidFill>
                <a:latin typeface="微软雅黑" panose="020B0503020204020204" pitchFamily="34" charset="-122"/>
                <a:ea typeface="+mj-ea"/>
              </a:rPr>
              <a:t>传统以太网采用“</a:t>
            </a:r>
            <a:r>
              <a:rPr lang="zh-CN" altLang="en-US" b="1" dirty="0">
                <a:solidFill>
                  <a:srgbClr val="C00000"/>
                </a:solidFill>
                <a:latin typeface="微软雅黑" panose="020B0503020204020204" pitchFamily="34" charset="-122"/>
                <a:ea typeface="+mj-ea"/>
              </a:rPr>
              <a:t>尽力而为</a:t>
            </a:r>
            <a:r>
              <a:rPr lang="zh-CN" altLang="en-US" b="1" dirty="0">
                <a:solidFill>
                  <a:schemeClr val="accent3">
                    <a:lumMod val="50000"/>
                  </a:schemeClr>
                </a:solidFill>
                <a:latin typeface="微软雅黑" panose="020B0503020204020204" pitchFamily="34" charset="-122"/>
                <a:ea typeface="+mj-ea"/>
              </a:rPr>
              <a:t>”模式，无法保证时延和抖动性能</a:t>
            </a:r>
            <a:endParaRPr lang="en-US" altLang="zh-CN" b="1" dirty="0">
              <a:solidFill>
                <a:schemeClr val="accent3">
                  <a:lumMod val="50000"/>
                </a:schemeClr>
              </a:solidFill>
              <a:latin typeface="微软雅黑" panose="020B0503020204020204" pitchFamily="34" charset="-122"/>
              <a:ea typeface="+mj-ea"/>
            </a:endParaRPr>
          </a:p>
          <a:p>
            <a:pPr marL="285750" indent="-285750" algn="just">
              <a:lnSpc>
                <a:spcPct val="125000"/>
              </a:lnSpc>
              <a:buFont typeface="Wingdings" panose="05000000000000000000" pitchFamily="2" charset="2"/>
              <a:buChar char="p"/>
            </a:pPr>
            <a:r>
              <a:rPr lang="zh-CN" altLang="en-US" b="1" dirty="0">
                <a:solidFill>
                  <a:schemeClr val="accent3">
                    <a:lumMod val="50000"/>
                  </a:schemeClr>
                </a:solidFill>
                <a:latin typeface="微软雅黑" panose="020B0503020204020204" pitchFamily="34" charset="-122"/>
                <a:ea typeface="+mj-ea"/>
              </a:rPr>
              <a:t>多种工业以太网通过设计专用机制提升通信性能，但彼此之间</a:t>
            </a:r>
            <a:r>
              <a:rPr lang="zh-CN" altLang="en-US" b="1" dirty="0">
                <a:solidFill>
                  <a:srgbClr val="C00000"/>
                </a:solidFill>
                <a:latin typeface="微软雅黑" panose="020B0503020204020204" pitchFamily="34" charset="-122"/>
                <a:ea typeface="+mj-ea"/>
              </a:rPr>
              <a:t>相对封闭，互不兼容</a:t>
            </a:r>
            <a:endParaRPr lang="en-US" altLang="zh-CN" b="1" dirty="0">
              <a:solidFill>
                <a:srgbClr val="C00000"/>
              </a:solidFill>
              <a:latin typeface="微软雅黑" panose="020B0503020204020204" pitchFamily="34" charset="-122"/>
              <a:ea typeface="+mj-ea"/>
            </a:endParaRPr>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EA381DAF-908F-484A-997F-A6D6D1B65E2A}"/>
              </a:ext>
            </a:extLst>
          </p:cNvPr>
          <p:cNvPicPr>
            <a:picLocks noChangeAspect="1"/>
          </p:cNvPicPr>
          <p:nvPr/>
        </p:nvPicPr>
        <p:blipFill rotWithShape="1">
          <a:blip r:embed="rId3"/>
          <a:srcRect l="181" r="165"/>
          <a:stretch/>
        </p:blipFill>
        <p:spPr>
          <a:xfrm>
            <a:off x="5960917" y="2419578"/>
            <a:ext cx="5820482" cy="3087840"/>
          </a:xfrm>
          <a:prstGeom prst="rect">
            <a:avLst/>
          </a:prstGeom>
        </p:spPr>
      </p:pic>
      <p:sp>
        <p:nvSpPr>
          <p:cNvPr id="2" name="灯片编号占位符 1">
            <a:extLst>
              <a:ext uri="{FF2B5EF4-FFF2-40B4-BE49-F238E27FC236}">
                <a16:creationId xmlns:a16="http://schemas.microsoft.com/office/drawing/2014/main" id="{6F7BE97E-66C1-48BF-811F-6B654A52A41C}"/>
              </a:ext>
            </a:extLst>
          </p:cNvPr>
          <p:cNvSpPr>
            <a:spLocks noGrp="1"/>
          </p:cNvSpPr>
          <p:nvPr>
            <p:ph type="sldNum" sz="quarter" idx="10"/>
          </p:nvPr>
        </p:nvSpPr>
        <p:spPr/>
        <p:txBody>
          <a:bodyPr/>
          <a:lstStyle/>
          <a:p>
            <a:fld id="{6C53781C-E1F6-4315-A39D-61273F2E0596}" type="slidenum">
              <a:rPr lang="zh-CN" altLang="en-US" smtClean="0"/>
              <a:pPr/>
              <a:t>5</a:t>
            </a:fld>
            <a:endParaRPr lang="zh-CN" altLang="en-US" dirty="0"/>
          </a:p>
        </p:txBody>
      </p:sp>
      <p:sp>
        <p:nvSpPr>
          <p:cNvPr id="23" name="文本框 22">
            <a:extLst>
              <a:ext uri="{FF2B5EF4-FFF2-40B4-BE49-F238E27FC236}">
                <a16:creationId xmlns:a16="http://schemas.microsoft.com/office/drawing/2014/main" id="{B0E43399-E4E3-49C8-9170-AD597004A686}"/>
              </a:ext>
            </a:extLst>
          </p:cNvPr>
          <p:cNvSpPr txBox="1"/>
          <p:nvPr/>
        </p:nvSpPr>
        <p:spPr>
          <a:xfrm>
            <a:off x="7455018" y="1938371"/>
            <a:ext cx="2832279" cy="400110"/>
          </a:xfrm>
          <a:prstGeom prst="rect">
            <a:avLst/>
          </a:prstGeom>
          <a:noFill/>
        </p:spPr>
        <p:txBody>
          <a:bodyPr wrap="square" rtlCol="0">
            <a:spAutoFit/>
          </a:bodyPr>
          <a:lstStyle/>
          <a:p>
            <a:pPr algn="ctr"/>
            <a:r>
              <a:rPr lang="en-US" altLang="zh-CN" sz="2000" b="1" dirty="0">
                <a:solidFill>
                  <a:schemeClr val="accent3">
                    <a:lumMod val="75000"/>
                  </a:schemeClr>
                </a:solidFill>
                <a:latin typeface="+mj-ea"/>
                <a:ea typeface="+mj-ea"/>
              </a:rPr>
              <a:t>TSN</a:t>
            </a:r>
            <a:r>
              <a:rPr lang="zh-CN" altLang="en-US" sz="2000" b="1" dirty="0">
                <a:solidFill>
                  <a:schemeClr val="accent3">
                    <a:lumMod val="75000"/>
                  </a:schemeClr>
                </a:solidFill>
                <a:latin typeface="+mj-ea"/>
                <a:ea typeface="+mj-ea"/>
              </a:rPr>
              <a:t>标准组成</a:t>
            </a:r>
            <a:endParaRPr lang="zh-CN" altLang="en-US" sz="2000" b="1" dirty="0">
              <a:solidFill>
                <a:srgbClr val="C00000"/>
              </a:solidFill>
              <a:latin typeface="+mj-ea"/>
              <a:ea typeface="+mj-ea"/>
            </a:endParaRPr>
          </a:p>
        </p:txBody>
      </p:sp>
      <p:sp>
        <p:nvSpPr>
          <p:cNvPr id="25" name="文本框 24">
            <a:extLst>
              <a:ext uri="{FF2B5EF4-FFF2-40B4-BE49-F238E27FC236}">
                <a16:creationId xmlns:a16="http://schemas.microsoft.com/office/drawing/2014/main" id="{EF1C52A1-5F8F-498D-B93A-B8EC66E63F56}"/>
              </a:ext>
            </a:extLst>
          </p:cNvPr>
          <p:cNvSpPr txBox="1"/>
          <p:nvPr/>
        </p:nvSpPr>
        <p:spPr>
          <a:xfrm>
            <a:off x="432758" y="5840840"/>
            <a:ext cx="10808055" cy="400110"/>
          </a:xfrm>
          <a:prstGeom prst="rect">
            <a:avLst/>
          </a:prstGeom>
          <a:noFill/>
        </p:spPr>
        <p:txBody>
          <a:bodyPr wrap="square" rtlCol="0">
            <a:spAutoFit/>
          </a:bodyPr>
          <a:lstStyle/>
          <a:p>
            <a:pPr algn="ctr"/>
            <a:r>
              <a:rPr lang="zh-CN" altLang="en-US" sz="2000" b="1" dirty="0">
                <a:solidFill>
                  <a:srgbClr val="C00000"/>
                </a:solidFill>
                <a:latin typeface="+mj-ea"/>
                <a:ea typeface="+mj-ea"/>
              </a:rPr>
              <a:t>时间敏感网络</a:t>
            </a:r>
            <a:r>
              <a:rPr lang="zh-CN" altLang="en-US" sz="2000" b="1" dirty="0">
                <a:solidFill>
                  <a:schemeClr val="accent3">
                    <a:lumMod val="75000"/>
                  </a:schemeClr>
                </a:solidFill>
                <a:latin typeface="+mj-ea"/>
                <a:ea typeface="+mj-ea"/>
              </a:rPr>
              <a:t>作为一种开放的工业通信网络，赋予传统以太网</a:t>
            </a:r>
            <a:r>
              <a:rPr lang="zh-CN" altLang="en-US" sz="2000" b="1" dirty="0">
                <a:solidFill>
                  <a:srgbClr val="C00000"/>
                </a:solidFill>
                <a:latin typeface="微软雅黑" panose="020B0503020204020204" pitchFamily="34" charset="-122"/>
                <a:ea typeface="+mj-ea"/>
              </a:rPr>
              <a:t>确定性特性</a:t>
            </a:r>
            <a:endParaRPr lang="zh-CN" altLang="en-US" sz="2000" b="1" dirty="0">
              <a:solidFill>
                <a:schemeClr val="accent3">
                  <a:lumMod val="75000"/>
                </a:schemeClr>
              </a:solidFill>
              <a:latin typeface="+mj-ea"/>
              <a:ea typeface="+mj-ea"/>
            </a:endParaRPr>
          </a:p>
        </p:txBody>
      </p:sp>
      <p:graphicFrame>
        <p:nvGraphicFramePr>
          <p:cNvPr id="5" name="表格 5">
            <a:extLst>
              <a:ext uri="{FF2B5EF4-FFF2-40B4-BE49-F238E27FC236}">
                <a16:creationId xmlns:a16="http://schemas.microsoft.com/office/drawing/2014/main" id="{D1DF3F2D-F5E9-4548-B16F-C1EF336EDFDA}"/>
              </a:ext>
            </a:extLst>
          </p:cNvPr>
          <p:cNvGraphicFramePr>
            <a:graphicFrameLocks noGrp="1"/>
          </p:cNvGraphicFramePr>
          <p:nvPr>
            <p:extLst>
              <p:ext uri="{D42A27DB-BD31-4B8C-83A1-F6EECF244321}">
                <p14:modId xmlns:p14="http://schemas.microsoft.com/office/powerpoint/2010/main" val="1927561055"/>
              </p:ext>
            </p:extLst>
          </p:nvPr>
        </p:nvGraphicFramePr>
        <p:xfrm>
          <a:off x="379149" y="2552798"/>
          <a:ext cx="5457636" cy="2859024"/>
        </p:xfrm>
        <a:graphic>
          <a:graphicData uri="http://schemas.openxmlformats.org/drawingml/2006/table">
            <a:tbl>
              <a:tblPr firstRow="1" bandRow="1">
                <a:tableStyleId>{F5AB1C69-6EDB-4FF4-983F-18BD219EF322}</a:tableStyleId>
              </a:tblPr>
              <a:tblGrid>
                <a:gridCol w="1819212">
                  <a:extLst>
                    <a:ext uri="{9D8B030D-6E8A-4147-A177-3AD203B41FA5}">
                      <a16:colId xmlns:a16="http://schemas.microsoft.com/office/drawing/2014/main" val="423079363"/>
                    </a:ext>
                  </a:extLst>
                </a:gridCol>
                <a:gridCol w="1625667">
                  <a:extLst>
                    <a:ext uri="{9D8B030D-6E8A-4147-A177-3AD203B41FA5}">
                      <a16:colId xmlns:a16="http://schemas.microsoft.com/office/drawing/2014/main" val="2413405909"/>
                    </a:ext>
                  </a:extLst>
                </a:gridCol>
                <a:gridCol w="2012757">
                  <a:extLst>
                    <a:ext uri="{9D8B030D-6E8A-4147-A177-3AD203B41FA5}">
                      <a16:colId xmlns:a16="http://schemas.microsoft.com/office/drawing/2014/main" val="3505264926"/>
                    </a:ext>
                  </a:extLst>
                </a:gridCol>
              </a:tblGrid>
              <a:tr h="401363">
                <a:tc>
                  <a:txBody>
                    <a:bodyPr/>
                    <a:lstStyle/>
                    <a:p>
                      <a:pPr algn="ctr"/>
                      <a:r>
                        <a:rPr lang="zh-CN" altLang="en-US" dirty="0"/>
                        <a:t>协议名称</a:t>
                      </a:r>
                    </a:p>
                  </a:txBody>
                  <a:tcPr/>
                </a:tc>
                <a:tc>
                  <a:txBody>
                    <a:bodyPr/>
                    <a:lstStyle/>
                    <a:p>
                      <a:pPr algn="ctr"/>
                      <a:r>
                        <a:rPr lang="zh-CN" altLang="en-US" dirty="0"/>
                        <a:t>运作组织</a:t>
                      </a:r>
                    </a:p>
                  </a:txBody>
                  <a:tcPr/>
                </a:tc>
                <a:tc>
                  <a:txBody>
                    <a:bodyPr/>
                    <a:lstStyle/>
                    <a:p>
                      <a:pPr algn="ctr"/>
                      <a:r>
                        <a:rPr lang="zh-CN" altLang="en-US" dirty="0"/>
                        <a:t>代表厂家</a:t>
                      </a:r>
                    </a:p>
                  </a:txBody>
                  <a:tcPr/>
                </a:tc>
                <a:extLst>
                  <a:ext uri="{0D108BD9-81ED-4DB2-BD59-A6C34878D82A}">
                    <a16:rowId xmlns:a16="http://schemas.microsoft.com/office/drawing/2014/main" val="518393470"/>
                  </a:ext>
                </a:extLst>
              </a:tr>
              <a:tr h="626786">
                <a:tc>
                  <a:txBody>
                    <a:bodyPr/>
                    <a:lstStyle/>
                    <a:p>
                      <a:pPr algn="ctr"/>
                      <a:r>
                        <a:rPr lang="en-US" altLang="zh-CN" sz="1600" dirty="0" err="1"/>
                        <a:t>EtherNet</a:t>
                      </a:r>
                      <a:r>
                        <a:rPr lang="en-US" altLang="zh-CN" sz="1600" dirty="0"/>
                        <a:t>/IP</a:t>
                      </a:r>
                      <a:endParaRPr lang="zh-CN" altLang="en-US" sz="1600" dirty="0"/>
                    </a:p>
                  </a:txBody>
                  <a:tcPr anchor="ctr"/>
                </a:tc>
                <a:tc>
                  <a:txBody>
                    <a:bodyPr/>
                    <a:lstStyle/>
                    <a:p>
                      <a:pPr algn="ctr"/>
                      <a:r>
                        <a:rPr lang="en-US" altLang="zh-CN" sz="1600" dirty="0"/>
                        <a:t>ODVA</a:t>
                      </a:r>
                      <a:endParaRPr lang="zh-CN" altLang="en-US" sz="1600" dirty="0"/>
                    </a:p>
                  </a:txBody>
                  <a:tcPr anchor="ctr"/>
                </a:tc>
                <a:tc>
                  <a:txBody>
                    <a:bodyPr/>
                    <a:lstStyle/>
                    <a:p>
                      <a:pPr algn="ctr"/>
                      <a:r>
                        <a:rPr lang="zh-CN" altLang="en-US" sz="1600" dirty="0"/>
                        <a:t>罗克韦尔自动化公司</a:t>
                      </a:r>
                    </a:p>
                  </a:txBody>
                  <a:tcPr anchor="ctr"/>
                </a:tc>
                <a:extLst>
                  <a:ext uri="{0D108BD9-81ED-4DB2-BD59-A6C34878D82A}">
                    <a16:rowId xmlns:a16="http://schemas.microsoft.com/office/drawing/2014/main" val="203623543"/>
                  </a:ext>
                </a:extLst>
              </a:tr>
              <a:tr h="626786">
                <a:tc>
                  <a:txBody>
                    <a:bodyPr/>
                    <a:lstStyle/>
                    <a:p>
                      <a:pPr algn="ctr"/>
                      <a:r>
                        <a:rPr lang="en-US" altLang="zh-CN" sz="1600" dirty="0"/>
                        <a:t>PROFINET</a:t>
                      </a:r>
                      <a:endParaRPr lang="zh-CN" altLang="en-US" sz="1600" dirty="0"/>
                    </a:p>
                  </a:txBody>
                  <a:tcPr anchor="ctr"/>
                </a:tc>
                <a:tc>
                  <a:txBody>
                    <a:bodyPr/>
                    <a:lstStyle/>
                    <a:p>
                      <a:pPr algn="ctr"/>
                      <a:r>
                        <a:rPr lang="en-US" altLang="zh-CN" sz="1600" dirty="0"/>
                        <a:t>PROFIBUS</a:t>
                      </a:r>
                      <a:r>
                        <a:rPr lang="zh-CN" altLang="en-US" sz="1600" dirty="0"/>
                        <a:t>国际组织</a:t>
                      </a:r>
                    </a:p>
                  </a:txBody>
                  <a:tcPr anchor="ctr"/>
                </a:tc>
                <a:tc>
                  <a:txBody>
                    <a:bodyPr/>
                    <a:lstStyle/>
                    <a:p>
                      <a:pPr algn="ctr"/>
                      <a:r>
                        <a:rPr lang="zh-CN" altLang="en-US" sz="1600" dirty="0"/>
                        <a:t>西门子</a:t>
                      </a:r>
                    </a:p>
                  </a:txBody>
                  <a:tcPr anchor="ctr"/>
                </a:tc>
                <a:extLst>
                  <a:ext uri="{0D108BD9-81ED-4DB2-BD59-A6C34878D82A}">
                    <a16:rowId xmlns:a16="http://schemas.microsoft.com/office/drawing/2014/main" val="2369835828"/>
                  </a:ext>
                </a:extLst>
              </a:tr>
              <a:tr h="401363">
                <a:tc>
                  <a:txBody>
                    <a:bodyPr/>
                    <a:lstStyle/>
                    <a:p>
                      <a:pPr algn="ctr"/>
                      <a:r>
                        <a:rPr lang="en-US" altLang="zh-CN" sz="1600" dirty="0" err="1"/>
                        <a:t>EtherCAT</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t>EtherCAT</a:t>
                      </a:r>
                      <a:r>
                        <a:rPr lang="zh-CN" altLang="en-US" sz="1600" dirty="0"/>
                        <a:t>协会</a:t>
                      </a:r>
                    </a:p>
                  </a:txBody>
                  <a:tcPr anchor="ctr"/>
                </a:tc>
                <a:tc>
                  <a:txBody>
                    <a:bodyPr/>
                    <a:lstStyle/>
                    <a:p>
                      <a:pPr algn="ctr"/>
                      <a:r>
                        <a:rPr lang="zh-CN" altLang="en-US" sz="1600" dirty="0"/>
                        <a:t>德国倍福公司</a:t>
                      </a:r>
                    </a:p>
                  </a:txBody>
                  <a:tcPr anchor="ctr"/>
                </a:tc>
                <a:extLst>
                  <a:ext uri="{0D108BD9-81ED-4DB2-BD59-A6C34878D82A}">
                    <a16:rowId xmlns:a16="http://schemas.microsoft.com/office/drawing/2014/main" val="666249406"/>
                  </a:ext>
                </a:extLst>
              </a:tr>
              <a:tr h="401363">
                <a:tc>
                  <a:txBody>
                    <a:bodyPr/>
                    <a:lstStyle/>
                    <a:p>
                      <a:pPr algn="ctr"/>
                      <a:r>
                        <a:rPr lang="en-US" altLang="zh-CN" sz="1600" dirty="0"/>
                        <a:t>POWERLINK</a:t>
                      </a:r>
                      <a:endParaRPr lang="zh-CN" altLang="en-US" sz="1600" dirty="0"/>
                    </a:p>
                  </a:txBody>
                  <a:tcPr anchor="ctr"/>
                </a:tc>
                <a:tc>
                  <a:txBody>
                    <a:bodyPr/>
                    <a:lstStyle/>
                    <a:p>
                      <a:pPr algn="ctr"/>
                      <a:r>
                        <a:rPr lang="en-US" altLang="zh-CN" sz="1600" dirty="0"/>
                        <a:t>EPSG</a:t>
                      </a:r>
                      <a:endParaRPr lang="zh-CN" altLang="en-US" sz="1600" dirty="0"/>
                    </a:p>
                  </a:txBody>
                  <a:tcPr anchor="ctr"/>
                </a:tc>
                <a:tc>
                  <a:txBody>
                    <a:bodyPr/>
                    <a:lstStyle/>
                    <a:p>
                      <a:pPr algn="ctr"/>
                      <a:r>
                        <a:rPr lang="en-US" altLang="zh-CN" sz="1600" dirty="0"/>
                        <a:t>ABB</a:t>
                      </a:r>
                      <a:endParaRPr lang="zh-CN" altLang="en-US" sz="1600" dirty="0"/>
                    </a:p>
                  </a:txBody>
                  <a:tcPr anchor="ctr"/>
                </a:tc>
                <a:extLst>
                  <a:ext uri="{0D108BD9-81ED-4DB2-BD59-A6C34878D82A}">
                    <a16:rowId xmlns:a16="http://schemas.microsoft.com/office/drawing/2014/main" val="4153770352"/>
                  </a:ext>
                </a:extLst>
              </a:tr>
              <a:tr h="401363">
                <a:tc>
                  <a:txBody>
                    <a:bodyPr/>
                    <a:lstStyle/>
                    <a:p>
                      <a:pPr algn="ctr"/>
                      <a:r>
                        <a:rPr lang="en-US" altLang="zh-CN" sz="1600" dirty="0"/>
                        <a:t>CC-LINK</a:t>
                      </a:r>
                      <a:endParaRPr lang="zh-CN" altLang="en-US" sz="1600" dirty="0"/>
                    </a:p>
                  </a:txBody>
                  <a:tcPr anchor="ctr"/>
                </a:tc>
                <a:tc>
                  <a:txBody>
                    <a:bodyPr/>
                    <a:lstStyle/>
                    <a:p>
                      <a:pPr algn="ctr"/>
                      <a:r>
                        <a:rPr lang="en-US" altLang="zh-CN" sz="1600" dirty="0"/>
                        <a:t>CC-Link</a:t>
                      </a:r>
                      <a:r>
                        <a:rPr lang="zh-CN" altLang="en-US" sz="1600" dirty="0"/>
                        <a:t>协会</a:t>
                      </a:r>
                    </a:p>
                  </a:txBody>
                  <a:tcPr anchor="ctr"/>
                </a:tc>
                <a:tc>
                  <a:txBody>
                    <a:bodyPr/>
                    <a:lstStyle/>
                    <a:p>
                      <a:pPr algn="ctr"/>
                      <a:r>
                        <a:rPr lang="zh-CN" altLang="en-US" sz="1600" dirty="0"/>
                        <a:t>日本三菱</a:t>
                      </a:r>
                    </a:p>
                  </a:txBody>
                  <a:tcPr anchor="ctr"/>
                </a:tc>
                <a:extLst>
                  <a:ext uri="{0D108BD9-81ED-4DB2-BD59-A6C34878D82A}">
                    <a16:rowId xmlns:a16="http://schemas.microsoft.com/office/drawing/2014/main" val="2429246477"/>
                  </a:ext>
                </a:extLst>
              </a:tr>
            </a:tbl>
          </a:graphicData>
        </a:graphic>
      </p:graphicFrame>
      <p:sp>
        <p:nvSpPr>
          <p:cNvPr id="15" name="文本框 14">
            <a:extLst>
              <a:ext uri="{FF2B5EF4-FFF2-40B4-BE49-F238E27FC236}">
                <a16:creationId xmlns:a16="http://schemas.microsoft.com/office/drawing/2014/main" id="{409CD1F3-D84A-460A-89AB-2BEA213F41AC}"/>
              </a:ext>
            </a:extLst>
          </p:cNvPr>
          <p:cNvSpPr txBox="1"/>
          <p:nvPr/>
        </p:nvSpPr>
        <p:spPr>
          <a:xfrm>
            <a:off x="1518133" y="1938371"/>
            <a:ext cx="3098056" cy="400110"/>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目前主流工业以太网协议</a:t>
            </a:r>
            <a:endParaRPr lang="zh-CN" altLang="en-US" sz="2000" b="1" dirty="0">
              <a:solidFill>
                <a:srgbClr val="C00000"/>
              </a:solidFill>
              <a:latin typeface="+mj-ea"/>
              <a:ea typeface="+mj-ea"/>
            </a:endParaRPr>
          </a:p>
        </p:txBody>
      </p:sp>
      <p:sp>
        <p:nvSpPr>
          <p:cNvPr id="13" name="文本框 12">
            <a:extLst>
              <a:ext uri="{FF2B5EF4-FFF2-40B4-BE49-F238E27FC236}">
                <a16:creationId xmlns:a16="http://schemas.microsoft.com/office/drawing/2014/main" id="{837B55B5-7854-420A-82C7-F8805E665FD0}"/>
              </a:ext>
            </a:extLst>
          </p:cNvPr>
          <p:cNvSpPr txBox="1"/>
          <p:nvPr/>
        </p:nvSpPr>
        <p:spPr>
          <a:xfrm>
            <a:off x="6641121" y="2552798"/>
            <a:ext cx="1351781" cy="369332"/>
          </a:xfrm>
          <a:prstGeom prst="rect">
            <a:avLst/>
          </a:prstGeom>
          <a:noFill/>
        </p:spPr>
        <p:txBody>
          <a:bodyPr wrap="square">
            <a:spAutoFit/>
          </a:bodyPr>
          <a:lstStyle/>
          <a:p>
            <a:r>
              <a:rPr lang="zh-CN" altLang="en-US" sz="1800" dirty="0">
                <a:solidFill>
                  <a:schemeClr val="accent3">
                    <a:lumMod val="75000"/>
                  </a:schemeClr>
                </a:solidFill>
                <a:latin typeface="+mj-ea"/>
                <a:ea typeface="+mj-ea"/>
              </a:rPr>
              <a:t>时钟同步</a:t>
            </a:r>
            <a:endParaRPr lang="zh-CN" altLang="en-US" dirty="0"/>
          </a:p>
        </p:txBody>
      </p:sp>
      <p:sp>
        <p:nvSpPr>
          <p:cNvPr id="14" name="文本框 13">
            <a:extLst>
              <a:ext uri="{FF2B5EF4-FFF2-40B4-BE49-F238E27FC236}">
                <a16:creationId xmlns:a16="http://schemas.microsoft.com/office/drawing/2014/main" id="{B268607A-F695-4161-B117-06D451A3C9FD}"/>
              </a:ext>
            </a:extLst>
          </p:cNvPr>
          <p:cNvSpPr txBox="1"/>
          <p:nvPr/>
        </p:nvSpPr>
        <p:spPr>
          <a:xfrm>
            <a:off x="6641121" y="4010730"/>
            <a:ext cx="1575355" cy="369332"/>
          </a:xfrm>
          <a:prstGeom prst="rect">
            <a:avLst/>
          </a:prstGeom>
          <a:noFill/>
        </p:spPr>
        <p:txBody>
          <a:bodyPr wrap="square">
            <a:spAutoFit/>
          </a:bodyPr>
          <a:lstStyle/>
          <a:p>
            <a:r>
              <a:rPr lang="zh-CN" altLang="en-US" sz="1800" dirty="0">
                <a:solidFill>
                  <a:schemeClr val="accent3">
                    <a:lumMod val="75000"/>
                  </a:schemeClr>
                </a:solidFill>
                <a:latin typeface="+mj-ea"/>
                <a:ea typeface="+mj-ea"/>
              </a:rPr>
              <a:t>调度机制</a:t>
            </a:r>
            <a:endParaRPr lang="zh-CN" altLang="en-US" dirty="0"/>
          </a:p>
        </p:txBody>
      </p:sp>
      <p:sp>
        <p:nvSpPr>
          <p:cNvPr id="16" name="文本框 15">
            <a:extLst>
              <a:ext uri="{FF2B5EF4-FFF2-40B4-BE49-F238E27FC236}">
                <a16:creationId xmlns:a16="http://schemas.microsoft.com/office/drawing/2014/main" id="{2AFCFFBC-9F72-484F-9781-2BCC81860089}"/>
              </a:ext>
            </a:extLst>
          </p:cNvPr>
          <p:cNvSpPr txBox="1"/>
          <p:nvPr/>
        </p:nvSpPr>
        <p:spPr>
          <a:xfrm>
            <a:off x="10272104" y="2662788"/>
            <a:ext cx="1575355" cy="369332"/>
          </a:xfrm>
          <a:prstGeom prst="rect">
            <a:avLst/>
          </a:prstGeom>
          <a:noFill/>
        </p:spPr>
        <p:txBody>
          <a:bodyPr wrap="square">
            <a:spAutoFit/>
          </a:bodyPr>
          <a:lstStyle/>
          <a:p>
            <a:r>
              <a:rPr lang="zh-CN" altLang="en-US" sz="1800" dirty="0">
                <a:solidFill>
                  <a:schemeClr val="accent3">
                    <a:lumMod val="75000"/>
                  </a:schemeClr>
                </a:solidFill>
                <a:latin typeface="+mj-ea"/>
                <a:ea typeface="+mj-ea"/>
              </a:rPr>
              <a:t>冗余机制</a:t>
            </a:r>
            <a:endParaRPr lang="zh-CN" altLang="en-US" dirty="0"/>
          </a:p>
        </p:txBody>
      </p:sp>
      <p:sp>
        <p:nvSpPr>
          <p:cNvPr id="17" name="文本框 16">
            <a:extLst>
              <a:ext uri="{FF2B5EF4-FFF2-40B4-BE49-F238E27FC236}">
                <a16:creationId xmlns:a16="http://schemas.microsoft.com/office/drawing/2014/main" id="{BD8A22CE-6431-45CD-8485-70D81142E521}"/>
              </a:ext>
            </a:extLst>
          </p:cNvPr>
          <p:cNvSpPr txBox="1"/>
          <p:nvPr/>
        </p:nvSpPr>
        <p:spPr>
          <a:xfrm>
            <a:off x="10272104" y="4006177"/>
            <a:ext cx="1575355" cy="369332"/>
          </a:xfrm>
          <a:prstGeom prst="rect">
            <a:avLst/>
          </a:prstGeom>
          <a:noFill/>
        </p:spPr>
        <p:txBody>
          <a:bodyPr wrap="square">
            <a:spAutoFit/>
          </a:bodyPr>
          <a:lstStyle/>
          <a:p>
            <a:r>
              <a:rPr lang="zh-CN" altLang="en-US" sz="1800" dirty="0">
                <a:solidFill>
                  <a:schemeClr val="accent3">
                    <a:lumMod val="75000"/>
                  </a:schemeClr>
                </a:solidFill>
                <a:latin typeface="+mj-ea"/>
                <a:ea typeface="+mj-ea"/>
              </a:rPr>
              <a:t>资源配置</a:t>
            </a:r>
            <a:endParaRPr lang="zh-CN" altLang="en-US" dirty="0"/>
          </a:p>
        </p:txBody>
      </p:sp>
    </p:spTree>
    <p:extLst>
      <p:ext uri="{BB962C8B-B14F-4D97-AF65-F5344CB8AC3E}">
        <p14:creationId xmlns:p14="http://schemas.microsoft.com/office/powerpoint/2010/main" val="2890775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9B4B95-F265-4F6A-8AA5-3D059DE1A22E}"/>
              </a:ext>
            </a:extLst>
          </p:cNvPr>
          <p:cNvSpPr>
            <a:spLocks noGrp="1"/>
          </p:cNvSpPr>
          <p:nvPr>
            <p:ph type="sldNum" sz="quarter" idx="10"/>
          </p:nvPr>
        </p:nvSpPr>
        <p:spPr/>
        <p:txBody>
          <a:bodyPr/>
          <a:lstStyle/>
          <a:p>
            <a:fld id="{6C53781C-E1F6-4315-A39D-61273F2E0596}" type="slidenum">
              <a:rPr lang="zh-CN" altLang="en-US" smtClean="0"/>
              <a:pPr/>
              <a:t>6</a:t>
            </a:fld>
            <a:endParaRPr lang="zh-CN" altLang="en-US" dirty="0"/>
          </a:p>
        </p:txBody>
      </p:sp>
      <p:sp>
        <p:nvSpPr>
          <p:cNvPr id="3" name="文本占位符 2">
            <a:extLst>
              <a:ext uri="{FF2B5EF4-FFF2-40B4-BE49-F238E27FC236}">
                <a16:creationId xmlns:a16="http://schemas.microsoft.com/office/drawing/2014/main" id="{B710BE77-CED4-4577-921A-3989E8A48163}"/>
              </a:ext>
            </a:extLst>
          </p:cNvPr>
          <p:cNvSpPr>
            <a:spLocks noGrp="1"/>
          </p:cNvSpPr>
          <p:nvPr>
            <p:ph type="body" sz="quarter" idx="14"/>
          </p:nvPr>
        </p:nvSpPr>
        <p:spPr/>
        <p:txBody>
          <a:bodyPr/>
          <a:lstStyle/>
          <a:p>
            <a:r>
              <a:rPr lang="zh-CN" altLang="en-US" dirty="0"/>
              <a:t>研究挑战</a:t>
            </a:r>
          </a:p>
        </p:txBody>
      </p:sp>
      <p:pic>
        <p:nvPicPr>
          <p:cNvPr id="4" name="图片 3">
            <a:extLst>
              <a:ext uri="{FF2B5EF4-FFF2-40B4-BE49-F238E27FC236}">
                <a16:creationId xmlns:a16="http://schemas.microsoft.com/office/drawing/2014/main" id="{DA1A4E6E-D844-470A-8EF9-B5694E6F1E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081" y="1440180"/>
            <a:ext cx="3707547" cy="2771469"/>
          </a:xfrm>
          <a:prstGeom prst="rect">
            <a:avLst/>
          </a:prstGeom>
        </p:spPr>
      </p:pic>
      <p:sp>
        <p:nvSpPr>
          <p:cNvPr id="5" name="文本框 183">
            <a:extLst>
              <a:ext uri="{FF2B5EF4-FFF2-40B4-BE49-F238E27FC236}">
                <a16:creationId xmlns:a16="http://schemas.microsoft.com/office/drawing/2014/main" id="{81A5746B-917D-416C-AB77-6F51CC312873}"/>
              </a:ext>
            </a:extLst>
          </p:cNvPr>
          <p:cNvSpPr txBox="1"/>
          <p:nvPr/>
        </p:nvSpPr>
        <p:spPr>
          <a:xfrm>
            <a:off x="6664081" y="4292092"/>
            <a:ext cx="4212743" cy="890693"/>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6pPr>
            <a:lvl7pPr marL="27432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7pPr>
            <a:lvl8pPr marL="32004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8pPr>
            <a:lvl9pPr marL="36576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9pPr>
          </a:lstStyle>
          <a:p>
            <a:pPr marL="285750" indent="-285750" algn="l">
              <a:lnSpc>
                <a:spcPct val="150000"/>
              </a:lnSpc>
              <a:buFont typeface="Wingdings" panose="05000000000000000000" pitchFamily="2" charset="2"/>
              <a:buChar char="p"/>
            </a:pPr>
            <a:r>
              <a:rPr lang="zh-CN" altLang="en-US" sz="1200" b="1" dirty="0">
                <a:solidFill>
                  <a:srgbClr val="C00000"/>
                </a:solidFill>
                <a:latin typeface="微软雅黑" panose="020B0503020204020204" pitchFamily="34" charset="-122"/>
                <a:ea typeface="微软雅黑" panose="020B0503020204020204" pitchFamily="34" charset="-122"/>
              </a:rPr>
              <a:t>支持节点数量：</a:t>
            </a:r>
            <a:r>
              <a:rPr lang="en-US" altLang="zh-CN" sz="1200" b="1" dirty="0">
                <a:solidFill>
                  <a:srgbClr val="002060"/>
                </a:solidFill>
                <a:latin typeface="微软雅黑" panose="020B0503020204020204" pitchFamily="34" charset="-122"/>
                <a:ea typeface="微软雅黑" panose="020B0503020204020204" pitchFamily="34" charset="-122"/>
              </a:rPr>
              <a:t>80</a:t>
            </a:r>
            <a:r>
              <a:rPr lang="zh-CN" altLang="en-US" sz="1200" b="1" dirty="0">
                <a:solidFill>
                  <a:srgbClr val="002060"/>
                </a:solidFill>
                <a:latin typeface="微软雅黑" panose="020B0503020204020204" pitchFamily="34" charset="-122"/>
                <a:ea typeface="微软雅黑" panose="020B0503020204020204" pitchFamily="34" charset="-122"/>
              </a:rPr>
              <a:t>个，可扩展至</a:t>
            </a:r>
            <a:r>
              <a:rPr lang="en-US" altLang="zh-CN" sz="1200" b="1" dirty="0">
                <a:solidFill>
                  <a:srgbClr val="002060"/>
                </a:solidFill>
                <a:latin typeface="微软雅黑" panose="020B0503020204020204" pitchFamily="34" charset="-122"/>
                <a:ea typeface="微软雅黑" panose="020B0503020204020204" pitchFamily="34" charset="-122"/>
              </a:rPr>
              <a:t>100</a:t>
            </a:r>
            <a:r>
              <a:rPr lang="zh-CN" altLang="en-US" sz="1200" b="1" dirty="0">
                <a:solidFill>
                  <a:srgbClr val="002060"/>
                </a:solidFill>
                <a:latin typeface="微软雅黑" panose="020B0503020204020204" pitchFamily="34" charset="-122"/>
                <a:ea typeface="微软雅黑" panose="020B0503020204020204" pitchFamily="34" charset="-122"/>
              </a:rPr>
              <a:t>个</a:t>
            </a:r>
            <a:endParaRPr lang="en-US" altLang="zh-CN" sz="1200" b="1" dirty="0">
              <a:solidFill>
                <a:srgbClr val="002060"/>
              </a:solidFill>
              <a:latin typeface="微软雅黑" panose="020B0503020204020204" pitchFamily="34" charset="-122"/>
              <a:ea typeface="微软雅黑" panose="020B0503020204020204" pitchFamily="34" charset="-122"/>
            </a:endParaRPr>
          </a:p>
          <a:p>
            <a:pPr marL="285750" indent="-285750" algn="l">
              <a:lnSpc>
                <a:spcPct val="150000"/>
              </a:lnSpc>
              <a:buFont typeface="Wingdings" panose="05000000000000000000" pitchFamily="2" charset="2"/>
              <a:buChar char="p"/>
            </a:pPr>
            <a:r>
              <a:rPr lang="zh-CN" altLang="en-US" sz="1200" b="1" dirty="0">
                <a:solidFill>
                  <a:srgbClr val="C00000"/>
                </a:solidFill>
                <a:latin typeface="微软雅黑" panose="020B0503020204020204" pitchFamily="34" charset="-122"/>
                <a:ea typeface="微软雅黑" panose="020B0503020204020204" pitchFamily="34" charset="-122"/>
              </a:rPr>
              <a:t>支持数据类型：</a:t>
            </a:r>
            <a:r>
              <a:rPr lang="zh-CN" altLang="en-US" sz="1200" b="1" dirty="0">
                <a:solidFill>
                  <a:srgbClr val="002060"/>
                </a:solidFill>
                <a:latin typeface="微软雅黑" panose="020B0503020204020204" pitchFamily="34" charset="-122"/>
                <a:ea typeface="微软雅黑" panose="020B0503020204020204" pitchFamily="34" charset="-122"/>
              </a:rPr>
              <a:t>现场工控数据、视频流、音频流等</a:t>
            </a:r>
            <a:endParaRPr lang="en-US" altLang="zh-CN" sz="1200" b="1" dirty="0">
              <a:solidFill>
                <a:srgbClr val="00206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200" b="1" dirty="0">
                <a:solidFill>
                  <a:srgbClr val="C00000"/>
                </a:solidFill>
                <a:latin typeface="微软雅黑" panose="020B0503020204020204" pitchFamily="34" charset="-122"/>
                <a:ea typeface="微软雅黑" panose="020B0503020204020204" pitchFamily="34" charset="-122"/>
              </a:rPr>
              <a:t>支持协议：</a:t>
            </a:r>
            <a:r>
              <a:rPr lang="en-US" altLang="zh-CN" sz="1200" b="1" dirty="0">
                <a:solidFill>
                  <a:srgbClr val="002060"/>
                </a:solidFill>
                <a:latin typeface="微软雅黑" panose="020B0503020204020204" pitchFamily="34" charset="-122"/>
                <a:ea typeface="微软雅黑" panose="020B0503020204020204" pitchFamily="34" charset="-122"/>
              </a:rPr>
              <a:t>IEEE 802.1AS</a:t>
            </a:r>
            <a:r>
              <a:rPr lang="zh-CN" altLang="en-US" sz="1200" b="1" dirty="0">
                <a:solidFill>
                  <a:srgbClr val="002060"/>
                </a:solidFill>
                <a:latin typeface="微软雅黑" panose="020B0503020204020204" pitchFamily="34" charset="-122"/>
                <a:ea typeface="微软雅黑" panose="020B0503020204020204" pitchFamily="34" charset="-122"/>
              </a:rPr>
              <a:t>、</a:t>
            </a:r>
            <a:r>
              <a:rPr lang="en-US" altLang="zh-CN" sz="1200" b="1" dirty="0" err="1">
                <a:solidFill>
                  <a:srgbClr val="002060"/>
                </a:solidFill>
                <a:latin typeface="微软雅黑" panose="020B0503020204020204" pitchFamily="34" charset="-122"/>
                <a:ea typeface="微软雅黑" panose="020B0503020204020204" pitchFamily="34" charset="-122"/>
              </a:rPr>
              <a:t>Qbv</a:t>
            </a:r>
            <a:r>
              <a:rPr lang="zh-CN" altLang="en-US" sz="1200" b="1" dirty="0">
                <a:solidFill>
                  <a:srgbClr val="002060"/>
                </a:solidFill>
                <a:latin typeface="微软雅黑" panose="020B0503020204020204" pitchFamily="34" charset="-122"/>
                <a:ea typeface="微软雅黑" panose="020B0503020204020204" pitchFamily="34" charset="-122"/>
              </a:rPr>
              <a:t>、</a:t>
            </a:r>
            <a:r>
              <a:rPr lang="en-US" altLang="zh-CN" sz="1200" b="1" dirty="0" err="1">
                <a:solidFill>
                  <a:srgbClr val="002060"/>
                </a:solidFill>
                <a:latin typeface="微软雅黑" panose="020B0503020204020204" pitchFamily="34" charset="-122"/>
                <a:ea typeface="微软雅黑" panose="020B0503020204020204" pitchFamily="34" charset="-122"/>
              </a:rPr>
              <a:t>Qav</a:t>
            </a:r>
            <a:r>
              <a:rPr lang="zh-CN" altLang="en-US" sz="1200" b="1" dirty="0">
                <a:solidFill>
                  <a:srgbClr val="002060"/>
                </a:solidFill>
                <a:latin typeface="微软雅黑" panose="020B0503020204020204" pitchFamily="34" charset="-122"/>
                <a:ea typeface="微软雅黑" panose="020B0503020204020204" pitchFamily="34" charset="-122"/>
              </a:rPr>
              <a:t>、</a:t>
            </a:r>
            <a:r>
              <a:rPr lang="en-US" altLang="zh-CN" sz="1200" b="1" dirty="0" err="1">
                <a:solidFill>
                  <a:srgbClr val="002060"/>
                </a:solidFill>
                <a:latin typeface="微软雅黑" panose="020B0503020204020204" pitchFamily="34" charset="-122"/>
                <a:ea typeface="微软雅黑" panose="020B0503020204020204" pitchFamily="34" charset="-122"/>
              </a:rPr>
              <a:t>Qci</a:t>
            </a:r>
            <a:r>
              <a:rPr lang="zh-CN" altLang="en-US" sz="1200" b="1" dirty="0">
                <a:solidFill>
                  <a:srgbClr val="002060"/>
                </a:solidFill>
                <a:latin typeface="微软雅黑" panose="020B0503020204020204" pitchFamily="34" charset="-122"/>
                <a:ea typeface="微软雅黑" panose="020B0503020204020204" pitchFamily="34" charset="-122"/>
              </a:rPr>
              <a:t>、</a:t>
            </a:r>
            <a:r>
              <a:rPr lang="en-US" altLang="zh-CN" sz="1200" b="1" dirty="0" err="1">
                <a:solidFill>
                  <a:srgbClr val="002060"/>
                </a:solidFill>
                <a:latin typeface="微软雅黑" panose="020B0503020204020204" pitchFamily="34" charset="-122"/>
                <a:ea typeface="微软雅黑" panose="020B0503020204020204" pitchFamily="34" charset="-122"/>
              </a:rPr>
              <a:t>Qbu</a:t>
            </a:r>
            <a:r>
              <a:rPr lang="zh-CN" altLang="en-US" sz="1200" b="1" dirty="0">
                <a:solidFill>
                  <a:srgbClr val="002060"/>
                </a:solidFill>
                <a:latin typeface="微软雅黑" panose="020B0503020204020204" pitchFamily="34" charset="-122"/>
                <a:ea typeface="微软雅黑" panose="020B0503020204020204" pitchFamily="34" charset="-122"/>
              </a:rPr>
              <a:t>等</a:t>
            </a:r>
            <a:endParaRPr lang="en-US" altLang="zh-CN" sz="1200" b="1" dirty="0">
              <a:solidFill>
                <a:srgbClr val="00206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5C36F46-356E-45C7-A5E9-C794F4B25643}"/>
              </a:ext>
            </a:extLst>
          </p:cNvPr>
          <p:cNvSpPr/>
          <p:nvPr/>
        </p:nvSpPr>
        <p:spPr>
          <a:xfrm>
            <a:off x="7425247" y="5188366"/>
            <a:ext cx="2185214" cy="458908"/>
          </a:xfrm>
          <a:prstGeom prst="rect">
            <a:avLst/>
          </a:prstGeom>
        </p:spPr>
        <p:txBody>
          <a:bodyPr wrap="none">
            <a:spAutoFit/>
          </a:bodyPr>
          <a:lstStyle/>
          <a:p>
            <a:pPr algn="ctr">
              <a:lnSpc>
                <a:spcPct val="150000"/>
              </a:lnSpc>
            </a:pPr>
            <a:r>
              <a:rPr lang="zh-CN" altLang="en-US" b="1" dirty="0">
                <a:solidFill>
                  <a:schemeClr val="accent3">
                    <a:lumMod val="75000"/>
                  </a:schemeClr>
                </a:solidFill>
                <a:latin typeface="+mj-ea"/>
                <a:ea typeface="+mj-ea"/>
              </a:rPr>
              <a:t>（</a:t>
            </a:r>
            <a:r>
              <a:rPr lang="en-US" altLang="zh-CN" b="1" dirty="0">
                <a:solidFill>
                  <a:schemeClr val="accent3">
                    <a:lumMod val="75000"/>
                  </a:schemeClr>
                </a:solidFill>
                <a:latin typeface="+mj-ea"/>
                <a:ea typeface="+mj-ea"/>
              </a:rPr>
              <a:t>b</a:t>
            </a:r>
            <a:r>
              <a:rPr lang="zh-CN" altLang="en-US" b="1" dirty="0">
                <a:solidFill>
                  <a:schemeClr val="accent3">
                    <a:lumMod val="75000"/>
                  </a:schemeClr>
                </a:solidFill>
                <a:latin typeface="+mj-ea"/>
                <a:ea typeface="+mj-ea"/>
              </a:rPr>
              <a:t>）</a:t>
            </a:r>
            <a:r>
              <a:rPr lang="en-US" altLang="zh-CN" b="1" dirty="0">
                <a:solidFill>
                  <a:schemeClr val="accent3">
                    <a:lumMod val="75000"/>
                  </a:schemeClr>
                </a:solidFill>
                <a:latin typeface="+mj-ea"/>
                <a:ea typeface="+mj-ea"/>
              </a:rPr>
              <a:t>TSN</a:t>
            </a:r>
            <a:r>
              <a:rPr lang="zh-CN" altLang="en-US" b="1" dirty="0">
                <a:solidFill>
                  <a:schemeClr val="accent3">
                    <a:lumMod val="75000"/>
                  </a:schemeClr>
                </a:solidFill>
                <a:latin typeface="+mj-ea"/>
                <a:ea typeface="+mj-ea"/>
              </a:rPr>
              <a:t>测试床</a:t>
            </a:r>
            <a:r>
              <a:rPr lang="en-US" altLang="zh-CN" b="1" baseline="30000" dirty="0">
                <a:solidFill>
                  <a:schemeClr val="accent3">
                    <a:lumMod val="75000"/>
                  </a:schemeClr>
                </a:solidFill>
                <a:latin typeface="+mj-ea"/>
                <a:ea typeface="+mj-ea"/>
              </a:rPr>
              <a:t>[1]</a:t>
            </a:r>
          </a:p>
        </p:txBody>
      </p:sp>
      <p:pic>
        <p:nvPicPr>
          <p:cNvPr id="7" name="图片 6">
            <a:extLst>
              <a:ext uri="{FF2B5EF4-FFF2-40B4-BE49-F238E27FC236}">
                <a16:creationId xmlns:a16="http://schemas.microsoft.com/office/drawing/2014/main" id="{A329AA9A-1032-4B95-88F8-192372CBC5FC}"/>
              </a:ext>
            </a:extLst>
          </p:cNvPr>
          <p:cNvPicPr>
            <a:picLocks noChangeAspect="1"/>
          </p:cNvPicPr>
          <p:nvPr/>
        </p:nvPicPr>
        <p:blipFill>
          <a:blip r:embed="rId3"/>
          <a:stretch>
            <a:fillRect/>
          </a:stretch>
        </p:blipFill>
        <p:spPr>
          <a:xfrm>
            <a:off x="829403" y="1433694"/>
            <a:ext cx="4624930" cy="3749091"/>
          </a:xfrm>
          <a:prstGeom prst="rect">
            <a:avLst/>
          </a:prstGeom>
        </p:spPr>
      </p:pic>
      <p:sp>
        <p:nvSpPr>
          <p:cNvPr id="8" name="矩形 7">
            <a:extLst>
              <a:ext uri="{FF2B5EF4-FFF2-40B4-BE49-F238E27FC236}">
                <a16:creationId xmlns:a16="http://schemas.microsoft.com/office/drawing/2014/main" id="{16A6B916-9EBE-42D4-BB02-A114E2660C9B}"/>
              </a:ext>
            </a:extLst>
          </p:cNvPr>
          <p:cNvSpPr/>
          <p:nvPr/>
        </p:nvSpPr>
        <p:spPr>
          <a:xfrm>
            <a:off x="1218054" y="5182785"/>
            <a:ext cx="2265365" cy="458908"/>
          </a:xfrm>
          <a:prstGeom prst="rect">
            <a:avLst/>
          </a:prstGeom>
        </p:spPr>
        <p:txBody>
          <a:bodyPr wrap="none">
            <a:spAutoFit/>
          </a:bodyPr>
          <a:lstStyle/>
          <a:p>
            <a:pPr algn="ctr">
              <a:lnSpc>
                <a:spcPct val="150000"/>
              </a:lnSpc>
            </a:pPr>
            <a:r>
              <a:rPr lang="zh-CN" altLang="en-US" b="1" dirty="0">
                <a:solidFill>
                  <a:schemeClr val="accent3">
                    <a:lumMod val="75000"/>
                  </a:schemeClr>
                </a:solidFill>
                <a:latin typeface="+mj-ea"/>
                <a:ea typeface="+mj-ea"/>
              </a:rPr>
              <a:t>（</a:t>
            </a:r>
            <a:r>
              <a:rPr lang="en-US" altLang="zh-CN" b="1" dirty="0">
                <a:solidFill>
                  <a:schemeClr val="accent3">
                    <a:lumMod val="75000"/>
                  </a:schemeClr>
                </a:solidFill>
                <a:latin typeface="+mj-ea"/>
                <a:ea typeface="+mj-ea"/>
              </a:rPr>
              <a:t>a</a:t>
            </a:r>
            <a:r>
              <a:rPr lang="zh-CN" altLang="en-US" b="1" dirty="0">
                <a:solidFill>
                  <a:schemeClr val="accent3">
                    <a:lumMod val="75000"/>
                  </a:schemeClr>
                </a:solidFill>
                <a:latin typeface="+mj-ea"/>
                <a:ea typeface="+mj-ea"/>
              </a:rPr>
              <a:t>）</a:t>
            </a:r>
            <a:r>
              <a:rPr lang="en-US" altLang="zh-CN" b="1" dirty="0">
                <a:solidFill>
                  <a:schemeClr val="accent3">
                    <a:lumMod val="75000"/>
                  </a:schemeClr>
                </a:solidFill>
                <a:latin typeface="+mj-ea"/>
                <a:ea typeface="+mj-ea"/>
              </a:rPr>
              <a:t>TSN</a:t>
            </a:r>
            <a:r>
              <a:rPr lang="zh-CN" altLang="en-US" b="1" dirty="0">
                <a:solidFill>
                  <a:schemeClr val="accent3">
                    <a:lumMod val="75000"/>
                  </a:schemeClr>
                </a:solidFill>
                <a:latin typeface="+mj-ea"/>
                <a:ea typeface="+mj-ea"/>
              </a:rPr>
              <a:t>调度机制</a:t>
            </a:r>
            <a:endParaRPr lang="en-US" altLang="zh-CN" b="1" baseline="30000" dirty="0">
              <a:solidFill>
                <a:schemeClr val="accent3">
                  <a:lumMod val="75000"/>
                </a:schemeClr>
              </a:solidFill>
              <a:latin typeface="+mj-ea"/>
              <a:ea typeface="+mj-ea"/>
            </a:endParaRPr>
          </a:p>
        </p:txBody>
      </p:sp>
      <p:sp>
        <p:nvSpPr>
          <p:cNvPr id="9" name="矩形 8">
            <a:extLst>
              <a:ext uri="{FF2B5EF4-FFF2-40B4-BE49-F238E27FC236}">
                <a16:creationId xmlns:a16="http://schemas.microsoft.com/office/drawing/2014/main" id="{6C9F99F5-C9D4-49F7-BA57-EB2456A72863}"/>
              </a:ext>
            </a:extLst>
          </p:cNvPr>
          <p:cNvSpPr/>
          <p:nvPr/>
        </p:nvSpPr>
        <p:spPr>
          <a:xfrm>
            <a:off x="719451" y="6371019"/>
            <a:ext cx="7437577" cy="276999"/>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依托</a:t>
            </a:r>
            <a:r>
              <a:rPr lang="zh-CN" altLang="en-US" sz="1200" b="1" dirty="0">
                <a:solidFill>
                  <a:srgbClr val="C00000"/>
                </a:solidFill>
                <a:latin typeface="微软雅黑" panose="020B0503020204020204" pitchFamily="34" charset="-122"/>
                <a:ea typeface="微软雅黑" panose="020B0503020204020204" pitchFamily="34" charset="-122"/>
              </a:rPr>
              <a:t>国家重点研发计划</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面向智能工厂的现场级工业物联网关键设备研发</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，编号：</a:t>
            </a:r>
            <a:r>
              <a:rPr lang="en-US" altLang="zh-CN" sz="1200" b="1" dirty="0">
                <a:latin typeface="微软雅黑" panose="020B0503020204020204" pitchFamily="34" charset="-122"/>
                <a:ea typeface="微软雅黑" panose="020B0503020204020204" pitchFamily="34" charset="-122"/>
              </a:rPr>
              <a:t>2018YFB1702100</a:t>
            </a:r>
            <a:endParaRPr lang="zh-CN" altLang="en-US" sz="12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70D83EE5-C289-46A7-9291-B8B8F81F6480}"/>
              </a:ext>
            </a:extLst>
          </p:cNvPr>
          <p:cNvSpPr txBox="1"/>
          <p:nvPr/>
        </p:nvSpPr>
        <p:spPr>
          <a:xfrm>
            <a:off x="1105708" y="5821690"/>
            <a:ext cx="9265920" cy="369332"/>
          </a:xfrm>
          <a:prstGeom prst="rect">
            <a:avLst/>
          </a:prstGeom>
          <a:noFill/>
        </p:spPr>
        <p:txBody>
          <a:bodyPr wrap="square">
            <a:spAutoFit/>
          </a:bodyPr>
          <a:lstStyle/>
          <a:p>
            <a:pPr algn="ctr"/>
            <a:r>
              <a:rPr lang="zh-CN" altLang="en-US" b="1" dirty="0">
                <a:solidFill>
                  <a:schemeClr val="accent3">
                    <a:lumMod val="75000"/>
                  </a:schemeClr>
                </a:solidFill>
                <a:latin typeface="+mj-ea"/>
                <a:ea typeface="+mj-ea"/>
              </a:rPr>
              <a:t>如何基于</a:t>
            </a:r>
            <a:r>
              <a:rPr lang="en-US" altLang="zh-CN" b="1" dirty="0">
                <a:solidFill>
                  <a:schemeClr val="accent3">
                    <a:lumMod val="75000"/>
                  </a:schemeClr>
                </a:solidFill>
                <a:latin typeface="+mj-ea"/>
                <a:ea typeface="+mj-ea"/>
              </a:rPr>
              <a:t>TSN</a:t>
            </a:r>
            <a:r>
              <a:rPr lang="zh-CN" altLang="en-US" b="1" dirty="0">
                <a:solidFill>
                  <a:schemeClr val="accent3">
                    <a:lumMod val="75000"/>
                  </a:schemeClr>
                </a:solidFill>
                <a:latin typeface="+mj-ea"/>
                <a:ea typeface="+mj-ea"/>
              </a:rPr>
              <a:t>实现</a:t>
            </a:r>
            <a:r>
              <a:rPr lang="zh-CN" altLang="en-US" b="1" dirty="0">
                <a:solidFill>
                  <a:srgbClr val="C00000"/>
                </a:solidFill>
                <a:latin typeface="+mj-ea"/>
                <a:ea typeface="+mj-ea"/>
              </a:rPr>
              <a:t>规模化</a:t>
            </a:r>
            <a:r>
              <a:rPr lang="zh-CN" altLang="en-US" b="1" dirty="0">
                <a:solidFill>
                  <a:schemeClr val="accent3">
                    <a:lumMod val="75000"/>
                  </a:schemeClr>
                </a:solidFill>
                <a:latin typeface="+mj-ea"/>
                <a:ea typeface="+mj-ea"/>
              </a:rPr>
              <a:t>时间敏感应用间</a:t>
            </a:r>
            <a:r>
              <a:rPr lang="zh-CN" altLang="en-US" b="1" dirty="0">
                <a:solidFill>
                  <a:srgbClr val="C00000"/>
                </a:solidFill>
                <a:latin typeface="+mj-ea"/>
                <a:ea typeface="+mj-ea"/>
              </a:rPr>
              <a:t>确定性实时通信</a:t>
            </a:r>
            <a:r>
              <a:rPr lang="zh-CN" altLang="en-US" b="1" dirty="0">
                <a:solidFill>
                  <a:schemeClr val="accent3">
                    <a:lumMod val="75000"/>
                  </a:schemeClr>
                </a:solidFill>
                <a:latin typeface="+mj-ea"/>
                <a:ea typeface="+mj-ea"/>
              </a:rPr>
              <a:t>是亟待解决的问题</a:t>
            </a:r>
          </a:p>
        </p:txBody>
      </p:sp>
      <p:sp>
        <p:nvSpPr>
          <p:cNvPr id="13" name="文本框 12">
            <a:extLst>
              <a:ext uri="{FF2B5EF4-FFF2-40B4-BE49-F238E27FC236}">
                <a16:creationId xmlns:a16="http://schemas.microsoft.com/office/drawing/2014/main" id="{B7074B89-67FF-41C2-9F88-A13AC7B95690}"/>
              </a:ext>
            </a:extLst>
          </p:cNvPr>
          <p:cNvSpPr txBox="1"/>
          <p:nvPr/>
        </p:nvSpPr>
        <p:spPr>
          <a:xfrm>
            <a:off x="568080" y="929576"/>
            <a:ext cx="8494639" cy="369332"/>
          </a:xfrm>
          <a:prstGeom prst="rect">
            <a:avLst/>
          </a:prstGeom>
          <a:noFill/>
        </p:spPr>
        <p:txBody>
          <a:bodyPr wrap="square">
            <a:spAutoFit/>
          </a:bodyPr>
          <a:lstStyle/>
          <a:p>
            <a:pPr marL="285750" indent="-285750">
              <a:buFont typeface="Wingdings" panose="05000000000000000000" pitchFamily="2" charset="2"/>
              <a:buChar char="p"/>
            </a:pPr>
            <a:r>
              <a:rPr lang="en-US" altLang="zh-CN" b="1" dirty="0">
                <a:solidFill>
                  <a:schemeClr val="accent3">
                    <a:lumMod val="50000"/>
                  </a:schemeClr>
                </a:solidFill>
                <a:latin typeface="微软雅黑" panose="020B0503020204020204" pitchFamily="34" charset="-122"/>
                <a:ea typeface="+mj-ea"/>
              </a:rPr>
              <a:t>TSN</a:t>
            </a:r>
            <a:r>
              <a:rPr lang="zh-CN" altLang="en-US" b="1" dirty="0">
                <a:solidFill>
                  <a:schemeClr val="accent3">
                    <a:lumMod val="50000"/>
                  </a:schemeClr>
                </a:solidFill>
                <a:latin typeface="微软雅黑" panose="020B0503020204020204" pitchFamily="34" charset="-122"/>
                <a:ea typeface="+mj-ea"/>
              </a:rPr>
              <a:t>规范了调度机制框架，但详细的确定性调度方案设计仍是一个</a:t>
            </a:r>
            <a:r>
              <a:rPr lang="zh-CN" altLang="en-US" b="1" dirty="0">
                <a:solidFill>
                  <a:srgbClr val="C00000"/>
                </a:solidFill>
                <a:latin typeface="微软雅黑" panose="020B0503020204020204" pitchFamily="34" charset="-122"/>
                <a:ea typeface="+mj-ea"/>
              </a:rPr>
              <a:t>开放性</a:t>
            </a:r>
            <a:r>
              <a:rPr lang="zh-CN" altLang="en-US" b="1" dirty="0">
                <a:solidFill>
                  <a:schemeClr val="accent3">
                    <a:lumMod val="50000"/>
                  </a:schemeClr>
                </a:solidFill>
                <a:latin typeface="微软雅黑" panose="020B0503020204020204" pitchFamily="34" charset="-122"/>
                <a:ea typeface="+mj-ea"/>
              </a:rPr>
              <a:t>研究</a:t>
            </a:r>
            <a:endParaRPr lang="zh-CN" altLang="en-US" dirty="0"/>
          </a:p>
        </p:txBody>
      </p:sp>
      <p:sp>
        <p:nvSpPr>
          <p:cNvPr id="15" name="文本框 14">
            <a:extLst>
              <a:ext uri="{FF2B5EF4-FFF2-40B4-BE49-F238E27FC236}">
                <a16:creationId xmlns:a16="http://schemas.microsoft.com/office/drawing/2014/main" id="{B05576C8-7FAF-46C0-9335-83E63D61B123}"/>
              </a:ext>
            </a:extLst>
          </p:cNvPr>
          <p:cNvSpPr txBox="1"/>
          <p:nvPr/>
        </p:nvSpPr>
        <p:spPr>
          <a:xfrm>
            <a:off x="5443588" y="2611148"/>
            <a:ext cx="590159" cy="830997"/>
          </a:xfrm>
          <a:prstGeom prst="rect">
            <a:avLst/>
          </a:prstGeom>
          <a:noFill/>
        </p:spPr>
        <p:txBody>
          <a:bodyPr wrap="square">
            <a:spAutoFit/>
          </a:bodyPr>
          <a:lstStyle/>
          <a:p>
            <a:r>
              <a:rPr lang="zh-CN" altLang="en-US" sz="1600" b="1" dirty="0">
                <a:solidFill>
                  <a:schemeClr val="accent3">
                    <a:lumMod val="75000"/>
                  </a:schemeClr>
                </a:solidFill>
                <a:latin typeface="+mj-ea"/>
                <a:ea typeface="+mj-ea"/>
              </a:rPr>
              <a:t>门控列表</a:t>
            </a:r>
            <a:endParaRPr lang="en-US" altLang="zh-CN" sz="1600" b="1" dirty="0">
              <a:solidFill>
                <a:schemeClr val="accent3">
                  <a:lumMod val="75000"/>
                </a:schemeClr>
              </a:solidFill>
              <a:latin typeface="+mj-ea"/>
              <a:ea typeface="+mj-ea"/>
            </a:endParaRPr>
          </a:p>
          <a:p>
            <a:r>
              <a:rPr lang="zh-CN" altLang="en-US" sz="1600" b="1" dirty="0">
                <a:solidFill>
                  <a:schemeClr val="accent3">
                    <a:lumMod val="75000"/>
                  </a:schemeClr>
                </a:solidFill>
                <a:latin typeface="+mj-ea"/>
                <a:ea typeface="+mj-ea"/>
              </a:rPr>
              <a:t>设计</a:t>
            </a:r>
            <a:endParaRPr lang="zh-CN" altLang="en-US" sz="1600" dirty="0"/>
          </a:p>
        </p:txBody>
      </p:sp>
      <p:sp>
        <p:nvSpPr>
          <p:cNvPr id="16" name="文本框 15">
            <a:extLst>
              <a:ext uri="{FF2B5EF4-FFF2-40B4-BE49-F238E27FC236}">
                <a16:creationId xmlns:a16="http://schemas.microsoft.com/office/drawing/2014/main" id="{5D6BF400-16BF-47C3-B51B-689C94A62AA9}"/>
              </a:ext>
            </a:extLst>
          </p:cNvPr>
          <p:cNvSpPr txBox="1"/>
          <p:nvPr/>
        </p:nvSpPr>
        <p:spPr>
          <a:xfrm>
            <a:off x="10485372" y="2611148"/>
            <a:ext cx="1239268" cy="338554"/>
          </a:xfrm>
          <a:prstGeom prst="rect">
            <a:avLst/>
          </a:prstGeom>
          <a:noFill/>
        </p:spPr>
        <p:txBody>
          <a:bodyPr wrap="square">
            <a:spAutoFit/>
          </a:bodyPr>
          <a:lstStyle/>
          <a:p>
            <a:r>
              <a:rPr lang="zh-CN" altLang="en-US" sz="1600" b="1" dirty="0">
                <a:solidFill>
                  <a:schemeClr val="accent3">
                    <a:lumMod val="75000"/>
                  </a:schemeClr>
                </a:solidFill>
                <a:latin typeface="+mj-ea"/>
                <a:ea typeface="+mj-ea"/>
              </a:rPr>
              <a:t>节点</a:t>
            </a:r>
            <a:r>
              <a:rPr lang="zh-CN" altLang="en-US" sz="1600" b="1" dirty="0">
                <a:solidFill>
                  <a:srgbClr val="C00000"/>
                </a:solidFill>
                <a:latin typeface="+mj-ea"/>
                <a:ea typeface="+mj-ea"/>
              </a:rPr>
              <a:t>规模大</a:t>
            </a:r>
            <a:endParaRPr lang="zh-CN" altLang="en-US" sz="1600" dirty="0">
              <a:solidFill>
                <a:srgbClr val="C00000"/>
              </a:solidFill>
            </a:endParaRPr>
          </a:p>
        </p:txBody>
      </p:sp>
      <p:sp>
        <p:nvSpPr>
          <p:cNvPr id="17" name="文本框 16">
            <a:extLst>
              <a:ext uri="{FF2B5EF4-FFF2-40B4-BE49-F238E27FC236}">
                <a16:creationId xmlns:a16="http://schemas.microsoft.com/office/drawing/2014/main" id="{BF3A5E72-8614-4762-A275-FF2E3DE0003C}"/>
              </a:ext>
            </a:extLst>
          </p:cNvPr>
          <p:cNvSpPr txBox="1"/>
          <p:nvPr/>
        </p:nvSpPr>
        <p:spPr>
          <a:xfrm>
            <a:off x="10493634" y="3090446"/>
            <a:ext cx="1239268" cy="338554"/>
          </a:xfrm>
          <a:prstGeom prst="rect">
            <a:avLst/>
          </a:prstGeom>
          <a:noFill/>
        </p:spPr>
        <p:txBody>
          <a:bodyPr wrap="square">
            <a:spAutoFit/>
          </a:bodyPr>
          <a:lstStyle/>
          <a:p>
            <a:r>
              <a:rPr lang="zh-CN" altLang="en-US" sz="1600" b="1" dirty="0">
                <a:solidFill>
                  <a:schemeClr val="accent3">
                    <a:lumMod val="75000"/>
                  </a:schemeClr>
                </a:solidFill>
                <a:latin typeface="+mj-ea"/>
                <a:ea typeface="+mj-ea"/>
              </a:rPr>
              <a:t>应用规模大</a:t>
            </a:r>
            <a:endParaRPr lang="zh-CN" altLang="en-US" sz="1600" dirty="0"/>
          </a:p>
        </p:txBody>
      </p:sp>
      <p:sp>
        <p:nvSpPr>
          <p:cNvPr id="18" name="文本框 17">
            <a:extLst>
              <a:ext uri="{FF2B5EF4-FFF2-40B4-BE49-F238E27FC236}">
                <a16:creationId xmlns:a16="http://schemas.microsoft.com/office/drawing/2014/main" id="{DE3BE692-BB50-44B0-B3F6-CFB758E5DB15}"/>
              </a:ext>
            </a:extLst>
          </p:cNvPr>
          <p:cNvSpPr txBox="1"/>
          <p:nvPr/>
        </p:nvSpPr>
        <p:spPr>
          <a:xfrm>
            <a:off x="10485372" y="3569744"/>
            <a:ext cx="1239268" cy="338554"/>
          </a:xfrm>
          <a:prstGeom prst="rect">
            <a:avLst/>
          </a:prstGeom>
          <a:noFill/>
        </p:spPr>
        <p:txBody>
          <a:bodyPr wrap="square">
            <a:spAutoFit/>
          </a:bodyPr>
          <a:lstStyle/>
          <a:p>
            <a:r>
              <a:rPr lang="zh-CN" altLang="en-US" sz="1600" b="1" dirty="0">
                <a:solidFill>
                  <a:schemeClr val="accent3">
                    <a:lumMod val="75000"/>
                  </a:schemeClr>
                </a:solidFill>
                <a:latin typeface="+mj-ea"/>
                <a:ea typeface="+mj-ea"/>
              </a:rPr>
              <a:t>流量</a:t>
            </a:r>
            <a:r>
              <a:rPr lang="zh-CN" altLang="en-US" sz="1600" b="1" dirty="0">
                <a:solidFill>
                  <a:srgbClr val="C00000"/>
                </a:solidFill>
                <a:latin typeface="+mj-ea"/>
                <a:ea typeface="+mj-ea"/>
              </a:rPr>
              <a:t>类型多</a:t>
            </a:r>
            <a:endParaRPr lang="zh-CN" altLang="en-US" sz="1600" dirty="0">
              <a:solidFill>
                <a:srgbClr val="C00000"/>
              </a:solidFill>
            </a:endParaRPr>
          </a:p>
        </p:txBody>
      </p:sp>
    </p:spTree>
    <p:extLst>
      <p:ext uri="{BB962C8B-B14F-4D97-AF65-F5344CB8AC3E}">
        <p14:creationId xmlns:p14="http://schemas.microsoft.com/office/powerpoint/2010/main" val="376793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研究现状</a:t>
            </a:r>
            <a:endParaRPr lang="zh-CN" altLang="en-US" sz="3200" b="1" dirty="0"/>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0C38ADD-A7BA-411B-BC7F-EEF730D0B14C}"/>
              </a:ext>
            </a:extLst>
          </p:cNvPr>
          <p:cNvSpPr>
            <a:spLocks noGrp="1"/>
          </p:cNvSpPr>
          <p:nvPr>
            <p:ph type="sldNum" sz="quarter" idx="10"/>
          </p:nvPr>
        </p:nvSpPr>
        <p:spPr/>
        <p:txBody>
          <a:bodyPr/>
          <a:lstStyle/>
          <a:p>
            <a:fld id="{6C53781C-E1F6-4315-A39D-61273F2E0596}" type="slidenum">
              <a:rPr lang="zh-CN" altLang="en-US" smtClean="0"/>
              <a:pPr/>
              <a:t>7</a:t>
            </a:fld>
            <a:endParaRPr lang="zh-CN" altLang="en-US" dirty="0"/>
          </a:p>
        </p:txBody>
      </p:sp>
      <p:sp>
        <p:nvSpPr>
          <p:cNvPr id="44" name="矩形 43">
            <a:extLst>
              <a:ext uri="{FF2B5EF4-FFF2-40B4-BE49-F238E27FC236}">
                <a16:creationId xmlns:a16="http://schemas.microsoft.com/office/drawing/2014/main" id="{53E63CF3-3ACE-4D2C-8616-2A1D06585B7E}"/>
              </a:ext>
            </a:extLst>
          </p:cNvPr>
          <p:cNvSpPr/>
          <p:nvPr/>
        </p:nvSpPr>
        <p:spPr>
          <a:xfrm>
            <a:off x="836243" y="4085154"/>
            <a:ext cx="10187404" cy="499624"/>
          </a:xfrm>
          <a:prstGeom prst="rect">
            <a:avLst/>
          </a:prstGeom>
        </p:spPr>
        <p:txBody>
          <a:bodyPr wrap="none">
            <a:spAutoFit/>
          </a:bodyPr>
          <a:lstStyle/>
          <a:p>
            <a:pPr algn="ctr">
              <a:lnSpc>
                <a:spcPct val="150000"/>
              </a:lnSpc>
            </a:pPr>
            <a:r>
              <a:rPr lang="zh-CN" altLang="en-US" sz="2000" b="1" dirty="0">
                <a:solidFill>
                  <a:schemeClr val="accent3">
                    <a:lumMod val="75000"/>
                  </a:schemeClr>
                </a:solidFill>
                <a:latin typeface="+mj-ea"/>
                <a:ea typeface="+mj-ea"/>
              </a:rPr>
              <a:t>现有工作局限：聚焦于</a:t>
            </a:r>
            <a:r>
              <a:rPr lang="zh-CN" altLang="en-US" sz="2000" b="1" dirty="0">
                <a:solidFill>
                  <a:srgbClr val="C00000"/>
                </a:solidFill>
                <a:latin typeface="+mj-ea"/>
                <a:ea typeface="+mj-ea"/>
              </a:rPr>
              <a:t>单一调度性能</a:t>
            </a:r>
            <a:r>
              <a:rPr lang="zh-CN" altLang="en-US" sz="2000" b="1" dirty="0">
                <a:solidFill>
                  <a:schemeClr val="accent3">
                    <a:lumMod val="75000"/>
                  </a:schemeClr>
                </a:solidFill>
                <a:latin typeface="+mj-ea"/>
                <a:ea typeface="+mj-ea"/>
              </a:rPr>
              <a:t>的提升，无法满足</a:t>
            </a:r>
            <a:r>
              <a:rPr lang="zh-CN" altLang="en-US" sz="2000" b="1" dirty="0">
                <a:solidFill>
                  <a:srgbClr val="C00000"/>
                </a:solidFill>
                <a:latin typeface="+mj-ea"/>
                <a:ea typeface="+mj-ea"/>
              </a:rPr>
              <a:t>大规模复杂场景</a:t>
            </a:r>
            <a:r>
              <a:rPr lang="zh-CN" altLang="en-US" sz="2000" b="1" dirty="0">
                <a:solidFill>
                  <a:schemeClr val="accent3">
                    <a:lumMod val="75000"/>
                  </a:schemeClr>
                </a:solidFill>
                <a:latin typeface="+mj-ea"/>
                <a:ea typeface="+mj-ea"/>
              </a:rPr>
              <a:t>的确定性调度需求</a:t>
            </a:r>
          </a:p>
        </p:txBody>
      </p:sp>
      <p:sp>
        <p:nvSpPr>
          <p:cNvPr id="50" name="矩形 49">
            <a:extLst>
              <a:ext uri="{FF2B5EF4-FFF2-40B4-BE49-F238E27FC236}">
                <a16:creationId xmlns:a16="http://schemas.microsoft.com/office/drawing/2014/main" id="{D9DD4C19-CB12-4220-9D45-4448DF3D91F4}"/>
              </a:ext>
            </a:extLst>
          </p:cNvPr>
          <p:cNvSpPr/>
          <p:nvPr/>
        </p:nvSpPr>
        <p:spPr>
          <a:xfrm>
            <a:off x="541307" y="997416"/>
            <a:ext cx="3095720" cy="499624"/>
          </a:xfrm>
          <a:prstGeom prst="rect">
            <a:avLst/>
          </a:prstGeom>
        </p:spPr>
        <p:txBody>
          <a:bodyPr wrap="none">
            <a:spAutoFit/>
          </a:bodyPr>
          <a:lstStyle/>
          <a:p>
            <a:pPr marL="342900" indent="-342900" algn="ctr">
              <a:lnSpc>
                <a:spcPct val="150000"/>
              </a:lnSpc>
              <a:buFont typeface="Wingdings" panose="05000000000000000000" pitchFamily="2" charset="2"/>
              <a:buChar char="n"/>
            </a:pPr>
            <a:r>
              <a:rPr lang="zh-CN" altLang="en-US" sz="2000" b="1" dirty="0">
                <a:solidFill>
                  <a:schemeClr val="accent3">
                    <a:lumMod val="75000"/>
                  </a:schemeClr>
                </a:solidFill>
                <a:latin typeface="+mj-ea"/>
                <a:ea typeface="+mj-ea"/>
              </a:rPr>
              <a:t>确定性调度机制研究：</a:t>
            </a:r>
          </a:p>
        </p:txBody>
      </p:sp>
      <p:sp>
        <p:nvSpPr>
          <p:cNvPr id="51" name="矩形 50">
            <a:extLst>
              <a:ext uri="{FF2B5EF4-FFF2-40B4-BE49-F238E27FC236}">
                <a16:creationId xmlns:a16="http://schemas.microsoft.com/office/drawing/2014/main" id="{7A489DCF-673E-4064-8BE7-809C0C058CFF}"/>
              </a:ext>
            </a:extLst>
          </p:cNvPr>
          <p:cNvSpPr/>
          <p:nvPr/>
        </p:nvSpPr>
        <p:spPr>
          <a:xfrm>
            <a:off x="715873" y="2009462"/>
            <a:ext cx="5343129" cy="458908"/>
          </a:xfrm>
          <a:prstGeom prst="rect">
            <a:avLst/>
          </a:prstGeom>
        </p:spPr>
        <p:txBody>
          <a:bodyPr wrap="none">
            <a:spAutoFit/>
          </a:bodyPr>
          <a:lstStyle/>
          <a:p>
            <a:pPr marL="342900" indent="-342900" algn="ctr">
              <a:lnSpc>
                <a:spcPct val="150000"/>
              </a:lnSpc>
              <a:buFont typeface="Arial" panose="020B0604020202020204" pitchFamily="34" charset="0"/>
              <a:buChar char="•"/>
            </a:pPr>
            <a:r>
              <a:rPr lang="zh-CN" altLang="en-US" b="1" dirty="0">
                <a:latin typeface="+mj-ea"/>
                <a:ea typeface="+mj-ea"/>
              </a:rPr>
              <a:t>增量调度算法</a:t>
            </a:r>
            <a:r>
              <a:rPr lang="en-US" altLang="zh-CN" b="1" baseline="30000" dirty="0">
                <a:latin typeface="+mj-ea"/>
                <a:ea typeface="+mj-ea"/>
              </a:rPr>
              <a:t>[3][4]</a:t>
            </a:r>
            <a:r>
              <a:rPr lang="zh-CN" altLang="en-US" b="1" dirty="0">
                <a:latin typeface="+mj-ea"/>
                <a:ea typeface="+mj-ea"/>
              </a:rPr>
              <a:t>：增量顺序，一个接一个调度</a:t>
            </a:r>
          </a:p>
        </p:txBody>
      </p:sp>
      <p:pic>
        <p:nvPicPr>
          <p:cNvPr id="56" name="图片 55">
            <a:extLst>
              <a:ext uri="{FF2B5EF4-FFF2-40B4-BE49-F238E27FC236}">
                <a16:creationId xmlns:a16="http://schemas.microsoft.com/office/drawing/2014/main" id="{250F9DF4-D0E5-4557-B8CC-3579028F4686}"/>
              </a:ext>
            </a:extLst>
          </p:cNvPr>
          <p:cNvPicPr>
            <a:picLocks noChangeAspect="1"/>
          </p:cNvPicPr>
          <p:nvPr/>
        </p:nvPicPr>
        <p:blipFill>
          <a:blip r:embed="rId3"/>
          <a:stretch>
            <a:fillRect/>
          </a:stretch>
        </p:blipFill>
        <p:spPr>
          <a:xfrm>
            <a:off x="8736148" y="2028356"/>
            <a:ext cx="1876425" cy="1095375"/>
          </a:xfrm>
          <a:prstGeom prst="rect">
            <a:avLst/>
          </a:prstGeom>
          <a:ln>
            <a:noFill/>
          </a:ln>
        </p:spPr>
      </p:pic>
      <p:pic>
        <p:nvPicPr>
          <p:cNvPr id="57" name="图片 56">
            <a:extLst>
              <a:ext uri="{FF2B5EF4-FFF2-40B4-BE49-F238E27FC236}">
                <a16:creationId xmlns:a16="http://schemas.microsoft.com/office/drawing/2014/main" id="{04BAC17F-B9D0-4697-9F46-CFA49D098448}"/>
              </a:ext>
            </a:extLst>
          </p:cNvPr>
          <p:cNvPicPr>
            <a:picLocks noChangeAspect="1"/>
          </p:cNvPicPr>
          <p:nvPr/>
        </p:nvPicPr>
        <p:blipFill rotWithShape="1">
          <a:blip r:embed="rId4"/>
          <a:srcRect l="3711" t="22689" r="1363" b="7007"/>
          <a:stretch/>
        </p:blipFill>
        <p:spPr>
          <a:xfrm>
            <a:off x="7474268" y="1084415"/>
            <a:ext cx="2357862" cy="810123"/>
          </a:xfrm>
          <a:prstGeom prst="rect">
            <a:avLst/>
          </a:prstGeom>
          <a:ln>
            <a:solidFill>
              <a:schemeClr val="tx1"/>
            </a:solidFill>
          </a:ln>
        </p:spPr>
      </p:pic>
      <p:sp>
        <p:nvSpPr>
          <p:cNvPr id="62" name="矩形 61">
            <a:extLst>
              <a:ext uri="{FF2B5EF4-FFF2-40B4-BE49-F238E27FC236}">
                <a16:creationId xmlns:a16="http://schemas.microsoft.com/office/drawing/2014/main" id="{F584330C-7FAC-49FE-87ED-CA41B90DB0D3}"/>
              </a:ext>
            </a:extLst>
          </p:cNvPr>
          <p:cNvSpPr/>
          <p:nvPr/>
        </p:nvSpPr>
        <p:spPr>
          <a:xfrm>
            <a:off x="715873" y="1523797"/>
            <a:ext cx="6035627" cy="458908"/>
          </a:xfrm>
          <a:prstGeom prst="rect">
            <a:avLst/>
          </a:prstGeom>
        </p:spPr>
        <p:txBody>
          <a:bodyPr wrap="none">
            <a:spAutoFit/>
          </a:bodyPr>
          <a:lstStyle/>
          <a:p>
            <a:pPr marL="342900" indent="-342900" algn="ctr">
              <a:lnSpc>
                <a:spcPct val="150000"/>
              </a:lnSpc>
              <a:buFont typeface="Arial" panose="020B0604020202020204" pitchFamily="34" charset="0"/>
              <a:buChar char="•"/>
            </a:pPr>
            <a:r>
              <a:rPr lang="zh-CN" altLang="en-US" b="1" dirty="0">
                <a:latin typeface="+mj-ea"/>
                <a:ea typeface="+mj-ea"/>
              </a:rPr>
              <a:t>直接调度算法</a:t>
            </a:r>
            <a:r>
              <a:rPr lang="en-US" altLang="zh-CN" b="1" baseline="30000" dirty="0">
                <a:latin typeface="+mj-ea"/>
                <a:ea typeface="+mj-ea"/>
              </a:rPr>
              <a:t>[1][2]</a:t>
            </a:r>
            <a:r>
              <a:rPr lang="zh-CN" altLang="en-US" b="1" dirty="0">
                <a:latin typeface="+mj-ea"/>
                <a:ea typeface="+mj-ea"/>
              </a:rPr>
              <a:t>：不做预处理，找寻可行的调度方案</a:t>
            </a:r>
          </a:p>
        </p:txBody>
      </p:sp>
      <p:sp>
        <p:nvSpPr>
          <p:cNvPr id="63" name="矩形 62">
            <a:extLst>
              <a:ext uri="{FF2B5EF4-FFF2-40B4-BE49-F238E27FC236}">
                <a16:creationId xmlns:a16="http://schemas.microsoft.com/office/drawing/2014/main" id="{BBF96566-8430-4E9D-8522-4ECDAED366DF}"/>
              </a:ext>
            </a:extLst>
          </p:cNvPr>
          <p:cNvSpPr/>
          <p:nvPr/>
        </p:nvSpPr>
        <p:spPr>
          <a:xfrm>
            <a:off x="715872" y="2539341"/>
            <a:ext cx="5343129" cy="458908"/>
          </a:xfrm>
          <a:prstGeom prst="rect">
            <a:avLst/>
          </a:prstGeom>
        </p:spPr>
        <p:txBody>
          <a:bodyPr wrap="none">
            <a:spAutoFit/>
          </a:bodyPr>
          <a:lstStyle/>
          <a:p>
            <a:pPr marL="342900" indent="-342900" algn="ctr">
              <a:lnSpc>
                <a:spcPct val="150000"/>
              </a:lnSpc>
              <a:buFont typeface="Arial" panose="020B0604020202020204" pitchFamily="34" charset="0"/>
              <a:buChar char="•"/>
            </a:pPr>
            <a:r>
              <a:rPr lang="zh-CN" altLang="en-US" b="1" dirty="0">
                <a:latin typeface="+mj-ea"/>
                <a:ea typeface="+mj-ea"/>
              </a:rPr>
              <a:t>迭代调度算法</a:t>
            </a:r>
            <a:r>
              <a:rPr lang="en-US" altLang="zh-CN" b="1" baseline="30000" dirty="0">
                <a:latin typeface="+mj-ea"/>
                <a:ea typeface="+mj-ea"/>
              </a:rPr>
              <a:t>[5][6]</a:t>
            </a:r>
            <a:r>
              <a:rPr lang="zh-CN" altLang="en-US" b="1" dirty="0">
                <a:latin typeface="+mj-ea"/>
                <a:ea typeface="+mj-ea"/>
              </a:rPr>
              <a:t>：分组顺序，一组接一组调度</a:t>
            </a:r>
          </a:p>
        </p:txBody>
      </p:sp>
      <p:sp>
        <p:nvSpPr>
          <p:cNvPr id="66" name="矩形 65">
            <a:extLst>
              <a:ext uri="{FF2B5EF4-FFF2-40B4-BE49-F238E27FC236}">
                <a16:creationId xmlns:a16="http://schemas.microsoft.com/office/drawing/2014/main" id="{67FDA0AB-8A28-45BC-B244-4B588065754F}"/>
              </a:ext>
            </a:extLst>
          </p:cNvPr>
          <p:cNvSpPr/>
          <p:nvPr/>
        </p:nvSpPr>
        <p:spPr>
          <a:xfrm>
            <a:off x="541307" y="3026950"/>
            <a:ext cx="2525050" cy="499624"/>
          </a:xfrm>
          <a:prstGeom prst="rect">
            <a:avLst/>
          </a:prstGeom>
        </p:spPr>
        <p:txBody>
          <a:bodyPr wrap="none">
            <a:spAutoFit/>
          </a:bodyPr>
          <a:lstStyle/>
          <a:p>
            <a:pPr marL="285750" indent="-285750" algn="ctr">
              <a:lnSpc>
                <a:spcPct val="150000"/>
              </a:lnSpc>
              <a:buFont typeface="Wingdings" panose="05000000000000000000" pitchFamily="2" charset="2"/>
              <a:buChar char="n"/>
            </a:pPr>
            <a:r>
              <a:rPr lang="zh-CN" altLang="en-US" sz="2000" b="1" dirty="0">
                <a:solidFill>
                  <a:schemeClr val="accent3">
                    <a:lumMod val="75000"/>
                  </a:schemeClr>
                </a:solidFill>
                <a:latin typeface="+mj-ea"/>
                <a:ea typeface="+mj-ea"/>
              </a:rPr>
              <a:t>容错调度机制研究</a:t>
            </a:r>
            <a:endParaRPr lang="zh-CN" altLang="en-US" sz="2000" b="1" baseline="30000" dirty="0">
              <a:solidFill>
                <a:schemeClr val="accent3">
                  <a:lumMod val="75000"/>
                </a:schemeClr>
              </a:solidFill>
              <a:latin typeface="+mj-ea"/>
              <a:ea typeface="+mj-ea"/>
            </a:endParaRPr>
          </a:p>
        </p:txBody>
      </p:sp>
      <p:pic>
        <p:nvPicPr>
          <p:cNvPr id="71" name="图片 70">
            <a:extLst>
              <a:ext uri="{FF2B5EF4-FFF2-40B4-BE49-F238E27FC236}">
                <a16:creationId xmlns:a16="http://schemas.microsoft.com/office/drawing/2014/main" id="{CE883C38-2F96-43B1-8D4F-2A3436DB5156}"/>
              </a:ext>
            </a:extLst>
          </p:cNvPr>
          <p:cNvPicPr>
            <a:picLocks noChangeAspect="1"/>
          </p:cNvPicPr>
          <p:nvPr/>
        </p:nvPicPr>
        <p:blipFill>
          <a:blip r:embed="rId5"/>
          <a:stretch>
            <a:fillRect/>
          </a:stretch>
        </p:blipFill>
        <p:spPr>
          <a:xfrm>
            <a:off x="6536056" y="2049899"/>
            <a:ext cx="1876425" cy="1095375"/>
          </a:xfrm>
          <a:prstGeom prst="rect">
            <a:avLst/>
          </a:prstGeom>
        </p:spPr>
      </p:pic>
      <p:sp>
        <p:nvSpPr>
          <p:cNvPr id="75" name="矩形 74">
            <a:extLst>
              <a:ext uri="{FF2B5EF4-FFF2-40B4-BE49-F238E27FC236}">
                <a16:creationId xmlns:a16="http://schemas.microsoft.com/office/drawing/2014/main" id="{33399E0C-4DB6-468A-9D1C-DF90370FA3F1}"/>
              </a:ext>
            </a:extLst>
          </p:cNvPr>
          <p:cNvSpPr/>
          <p:nvPr/>
        </p:nvSpPr>
        <p:spPr>
          <a:xfrm>
            <a:off x="647907" y="3585884"/>
            <a:ext cx="5198859" cy="458908"/>
          </a:xfrm>
          <a:prstGeom prst="rect">
            <a:avLst/>
          </a:prstGeom>
        </p:spPr>
        <p:txBody>
          <a:bodyPr wrap="none">
            <a:spAutoFit/>
          </a:bodyPr>
          <a:lstStyle/>
          <a:p>
            <a:pPr marL="342900" indent="-342900" algn="ctr">
              <a:lnSpc>
                <a:spcPct val="150000"/>
              </a:lnSpc>
              <a:buFont typeface="Arial" panose="020B0604020202020204" pitchFamily="34" charset="0"/>
              <a:buChar char="•"/>
            </a:pPr>
            <a:r>
              <a:rPr lang="zh-CN" altLang="en-US" b="1" dirty="0">
                <a:latin typeface="+mj-ea"/>
                <a:ea typeface="+mj-ea"/>
              </a:rPr>
              <a:t>时间冗余调度 </a:t>
            </a:r>
            <a:r>
              <a:rPr lang="en-US" altLang="zh-CN" b="1" baseline="30000" dirty="0">
                <a:latin typeface="+mj-ea"/>
                <a:ea typeface="+mj-ea"/>
              </a:rPr>
              <a:t>[7]</a:t>
            </a:r>
            <a:r>
              <a:rPr lang="zh-CN" altLang="en-US" b="1" dirty="0">
                <a:latin typeface="+mj-ea"/>
                <a:ea typeface="+mj-ea"/>
              </a:rPr>
              <a:t>：数据流备份，应对瞬时故障</a:t>
            </a:r>
          </a:p>
        </p:txBody>
      </p:sp>
      <p:sp>
        <p:nvSpPr>
          <p:cNvPr id="76" name="矩形 75">
            <a:extLst>
              <a:ext uri="{FF2B5EF4-FFF2-40B4-BE49-F238E27FC236}">
                <a16:creationId xmlns:a16="http://schemas.microsoft.com/office/drawing/2014/main" id="{44C265AF-61CB-42AC-BC46-93E6B1116D5D}"/>
              </a:ext>
            </a:extLst>
          </p:cNvPr>
          <p:cNvSpPr/>
          <p:nvPr/>
        </p:nvSpPr>
        <p:spPr>
          <a:xfrm>
            <a:off x="6202600" y="3595407"/>
            <a:ext cx="4968027" cy="458908"/>
          </a:xfrm>
          <a:prstGeom prst="rect">
            <a:avLst/>
          </a:prstGeom>
        </p:spPr>
        <p:txBody>
          <a:bodyPr wrap="none">
            <a:spAutoFit/>
          </a:bodyPr>
          <a:lstStyle/>
          <a:p>
            <a:pPr marL="342900" indent="-342900" algn="ctr">
              <a:lnSpc>
                <a:spcPct val="150000"/>
              </a:lnSpc>
              <a:buFont typeface="Arial" panose="020B0604020202020204" pitchFamily="34" charset="0"/>
              <a:buChar char="•"/>
            </a:pPr>
            <a:r>
              <a:rPr lang="zh-CN" altLang="en-US" b="1" dirty="0">
                <a:latin typeface="+mj-ea"/>
                <a:ea typeface="+mj-ea"/>
              </a:rPr>
              <a:t>空间冗余调度 </a:t>
            </a:r>
            <a:r>
              <a:rPr lang="en-US" altLang="zh-CN" b="1" baseline="30000" dirty="0">
                <a:latin typeface="+mj-ea"/>
                <a:ea typeface="+mj-ea"/>
              </a:rPr>
              <a:t>[8]</a:t>
            </a:r>
            <a:r>
              <a:rPr lang="zh-CN" altLang="en-US" b="1" dirty="0">
                <a:latin typeface="+mj-ea"/>
                <a:ea typeface="+mj-ea"/>
              </a:rPr>
              <a:t>：路径备份，应对链路故障</a:t>
            </a:r>
          </a:p>
        </p:txBody>
      </p:sp>
      <p:sp>
        <p:nvSpPr>
          <p:cNvPr id="4" name="文本框 3">
            <a:extLst>
              <a:ext uri="{FF2B5EF4-FFF2-40B4-BE49-F238E27FC236}">
                <a16:creationId xmlns:a16="http://schemas.microsoft.com/office/drawing/2014/main" id="{11DBA9AB-690E-4ADE-B2CC-D9A55753539B}"/>
              </a:ext>
            </a:extLst>
          </p:cNvPr>
          <p:cNvSpPr txBox="1"/>
          <p:nvPr/>
        </p:nvSpPr>
        <p:spPr>
          <a:xfrm>
            <a:off x="8174227" y="754712"/>
            <a:ext cx="1339878" cy="307777"/>
          </a:xfrm>
          <a:prstGeom prst="rect">
            <a:avLst/>
          </a:prstGeom>
          <a:noFill/>
        </p:spPr>
        <p:txBody>
          <a:bodyPr wrap="square" rtlCol="0">
            <a:spAutoFit/>
          </a:bodyPr>
          <a:lstStyle/>
          <a:p>
            <a:r>
              <a:rPr lang="zh-CN" altLang="en-US" sz="1400" dirty="0">
                <a:latin typeface="+mn-ea"/>
              </a:rPr>
              <a:t>直接调度</a:t>
            </a:r>
          </a:p>
        </p:txBody>
      </p:sp>
      <p:grpSp>
        <p:nvGrpSpPr>
          <p:cNvPr id="5" name="组合 4">
            <a:extLst>
              <a:ext uri="{FF2B5EF4-FFF2-40B4-BE49-F238E27FC236}">
                <a16:creationId xmlns:a16="http://schemas.microsoft.com/office/drawing/2014/main" id="{2B4DBF67-67E8-4F61-A7BA-8E23F8A45D4C}"/>
              </a:ext>
            </a:extLst>
          </p:cNvPr>
          <p:cNvGrpSpPr/>
          <p:nvPr/>
        </p:nvGrpSpPr>
        <p:grpSpPr>
          <a:xfrm>
            <a:off x="686268" y="4665273"/>
            <a:ext cx="10554545" cy="2107051"/>
            <a:chOff x="387868" y="4716699"/>
            <a:chExt cx="10554545" cy="2107051"/>
          </a:xfrm>
        </p:grpSpPr>
        <p:sp>
          <p:nvSpPr>
            <p:cNvPr id="46" name="文本框 45">
              <a:extLst>
                <a:ext uri="{FF2B5EF4-FFF2-40B4-BE49-F238E27FC236}">
                  <a16:creationId xmlns:a16="http://schemas.microsoft.com/office/drawing/2014/main" id="{1383AC97-FAA4-4E0C-9B5C-87AFD50F27F1}"/>
                </a:ext>
              </a:extLst>
            </p:cNvPr>
            <p:cNvSpPr txBox="1"/>
            <p:nvPr/>
          </p:nvSpPr>
          <p:spPr>
            <a:xfrm>
              <a:off x="387870" y="4716699"/>
              <a:ext cx="9895726" cy="190504"/>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[1] </a:t>
              </a:r>
              <a:r>
                <a:rPr lang="zh-CN" altLang="en-US" sz="1200" dirty="0">
                  <a:latin typeface="Times New Roman" panose="02020603050405020304" pitchFamily="18" charset="0"/>
                  <a:cs typeface="Times New Roman" panose="02020603050405020304" pitchFamily="18" charset="0"/>
                </a:rPr>
                <a:t>S. S. Craciunas, “Scheduling</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Real-Time Communication in IEEE 802.1Qbv Time Sensitive Networks,” </a:t>
              </a:r>
              <a:r>
                <a:rPr lang="en-US" altLang="zh-CN" sz="1200" b="1" dirty="0">
                  <a:latin typeface="Times New Roman" panose="02020603050405020304" pitchFamily="18" charset="0"/>
                  <a:cs typeface="Times New Roman" panose="02020603050405020304" pitchFamily="18" charset="0"/>
                </a:rPr>
                <a:t>RTNS</a:t>
              </a:r>
              <a:r>
                <a:rPr lang="zh-CN" altLang="en-US" sz="1200" dirty="0">
                  <a:latin typeface="Times New Roman" panose="02020603050405020304" pitchFamily="18" charset="0"/>
                  <a:cs typeface="Times New Roman" panose="02020603050405020304" pitchFamily="18" charset="0"/>
                </a:rPr>
                <a:t>, 2016.</a:t>
              </a:r>
            </a:p>
          </p:txBody>
        </p:sp>
        <p:sp>
          <p:nvSpPr>
            <p:cNvPr id="52" name="文本框 51">
              <a:extLst>
                <a:ext uri="{FF2B5EF4-FFF2-40B4-BE49-F238E27FC236}">
                  <a16:creationId xmlns:a16="http://schemas.microsoft.com/office/drawing/2014/main" id="{54CD8EB0-3190-4E0F-8350-94A3314A510C}"/>
                </a:ext>
              </a:extLst>
            </p:cNvPr>
            <p:cNvSpPr txBox="1"/>
            <p:nvPr/>
          </p:nvSpPr>
          <p:spPr>
            <a:xfrm>
              <a:off x="387870" y="4966513"/>
              <a:ext cx="9031893" cy="276999"/>
            </a:xfrm>
            <a:prstGeom prst="rect">
              <a:avLst/>
            </a:prstGeom>
            <a:noFill/>
          </p:spPr>
          <p:txBody>
            <a:bodyPr wrap="square">
              <a:spAutoFit/>
            </a:bodyPr>
            <a:lstStyle/>
            <a:p>
              <a:pPr eaLnBrk="0" hangingPunct="0"/>
              <a:r>
                <a:rPr lang="en-US" altLang="zh-CN" sz="1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 R. Serna Oliver, et al. “IEEE 802.1Qbv Gate Control List Synthesis Using Array Theory Encoding,” in </a:t>
              </a:r>
              <a:r>
                <a:rPr lang="en-US" altLang="zh-CN" sz="1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RTAS, 2018</a:t>
              </a:r>
              <a:r>
                <a:rPr lang="en-US" altLang="zh-CN" sz="1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文本框 67">
              <a:extLst>
                <a:ext uri="{FF2B5EF4-FFF2-40B4-BE49-F238E27FC236}">
                  <a16:creationId xmlns:a16="http://schemas.microsoft.com/office/drawing/2014/main" id="{DB67BDA9-F94A-4CA3-B499-4798C5014303}"/>
                </a:ext>
              </a:extLst>
            </p:cNvPr>
            <p:cNvSpPr txBox="1"/>
            <p:nvPr/>
          </p:nvSpPr>
          <p:spPr>
            <a:xfrm>
              <a:off x="387870" y="5250876"/>
              <a:ext cx="10554543"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[3] </a:t>
              </a:r>
              <a:r>
                <a:rPr lang="zh-CN" altLang="en-US" sz="1200" dirty="0">
                  <a:latin typeface="Times New Roman" panose="02020603050405020304" pitchFamily="18" charset="0"/>
                  <a:cs typeface="Times New Roman" panose="02020603050405020304" pitchFamily="18" charset="0"/>
                </a:rPr>
                <a:t>N. G. Nayak, “Incremental Flow Scheduling and Routing in Time-Sensitive Software-Defined Networks,” </a:t>
              </a:r>
              <a:r>
                <a:rPr lang="zh-CN" altLang="en-US" sz="1200" b="1" dirty="0">
                  <a:latin typeface="Times New Roman" panose="02020603050405020304" pitchFamily="18" charset="0"/>
                  <a:cs typeface="Times New Roman" panose="02020603050405020304" pitchFamily="18" charset="0"/>
                </a:rPr>
                <a:t>T</a:t>
              </a:r>
              <a:r>
                <a:rPr lang="en-US" altLang="zh-CN" sz="1200" b="1" dirty="0">
                  <a:latin typeface="Times New Roman" panose="02020603050405020304" pitchFamily="18" charset="0"/>
                  <a:cs typeface="Times New Roman" panose="02020603050405020304" pitchFamily="18" charset="0"/>
                </a:rPr>
                <a:t>II</a:t>
              </a:r>
              <a:r>
                <a:rPr lang="zh-CN" altLang="en-US" sz="1200" b="1"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2018.</a:t>
              </a:r>
            </a:p>
          </p:txBody>
        </p:sp>
        <p:sp>
          <p:nvSpPr>
            <p:cNvPr id="69" name="文本框 68">
              <a:extLst>
                <a:ext uri="{FF2B5EF4-FFF2-40B4-BE49-F238E27FC236}">
                  <a16:creationId xmlns:a16="http://schemas.microsoft.com/office/drawing/2014/main" id="{D23F6B54-7CF6-4B7A-B846-F700514E42EC}"/>
                </a:ext>
              </a:extLst>
            </p:cNvPr>
            <p:cNvSpPr txBox="1"/>
            <p:nvPr/>
          </p:nvSpPr>
          <p:spPr>
            <a:xfrm>
              <a:off x="387871" y="5518512"/>
              <a:ext cx="8024610"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[4] J. Yan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Injection Time Planning: Making CQF Practical in Time-Sensitive Networking</a:t>
              </a:r>
              <a:r>
                <a:rPr lang="zh-CN" altLang="en-US" sz="1200"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INFOCOM</a:t>
              </a:r>
              <a:r>
                <a:rPr lang="zh-CN" altLang="en-US" sz="1200" b="1"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20</a:t>
              </a:r>
              <a:r>
                <a:rPr lang="en-US" altLang="zh-CN" sz="1200" dirty="0">
                  <a:latin typeface="Times New Roman" panose="02020603050405020304" pitchFamily="18" charset="0"/>
                  <a:cs typeface="Times New Roman" panose="02020603050405020304" pitchFamily="18" charset="0"/>
                </a:rPr>
                <a:t>20</a:t>
              </a:r>
              <a:r>
                <a:rPr lang="zh-CN" altLang="en-US" sz="1200" dirty="0">
                  <a:latin typeface="Times New Roman" panose="02020603050405020304" pitchFamily="18" charset="0"/>
                  <a:cs typeface="Times New Roman" panose="02020603050405020304" pitchFamily="18" charset="0"/>
                </a:rPr>
                <a:t>.</a:t>
              </a:r>
            </a:p>
          </p:txBody>
        </p:sp>
        <p:sp>
          <p:nvSpPr>
            <p:cNvPr id="73" name="文本框 72">
              <a:extLst>
                <a:ext uri="{FF2B5EF4-FFF2-40B4-BE49-F238E27FC236}">
                  <a16:creationId xmlns:a16="http://schemas.microsoft.com/office/drawing/2014/main" id="{79CB9C15-8B83-4A25-B68B-BC17466BEC7B}"/>
                </a:ext>
              </a:extLst>
            </p:cNvPr>
            <p:cNvSpPr txBox="1"/>
            <p:nvPr/>
          </p:nvSpPr>
          <p:spPr>
            <a:xfrm>
              <a:off x="387871" y="5772046"/>
              <a:ext cx="8715490"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[5] </a:t>
              </a:r>
              <a:r>
                <a:rPr lang="zh-CN" altLang="en-US" sz="1200" dirty="0">
                  <a:latin typeface="Times New Roman" panose="02020603050405020304" pitchFamily="18" charset="0"/>
                  <a:cs typeface="Times New Roman" panose="02020603050405020304" pitchFamily="18" charset="0"/>
                </a:rPr>
                <a:t>R. Mahfouzi, “Stability-aware integrated routing and scheduling for control applications in Ethernet networks,” </a:t>
              </a:r>
              <a:r>
                <a:rPr lang="zh-CN" altLang="en-US" sz="1200" b="1" dirty="0">
                  <a:latin typeface="Times New Roman" panose="02020603050405020304" pitchFamily="18" charset="0"/>
                  <a:cs typeface="Times New Roman" panose="02020603050405020304" pitchFamily="18" charset="0"/>
                </a:rPr>
                <a:t>DATECE</a:t>
              </a:r>
              <a:r>
                <a:rPr lang="zh-CN" altLang="en-US" sz="1200" dirty="0">
                  <a:latin typeface="Times New Roman" panose="02020603050405020304" pitchFamily="18" charset="0"/>
                  <a:cs typeface="Times New Roman" panose="02020603050405020304" pitchFamily="18" charset="0"/>
                </a:rPr>
                <a:t>,2018.</a:t>
              </a:r>
            </a:p>
          </p:txBody>
        </p:sp>
        <p:sp>
          <p:nvSpPr>
            <p:cNvPr id="74" name="文本框 73">
              <a:extLst>
                <a:ext uri="{FF2B5EF4-FFF2-40B4-BE49-F238E27FC236}">
                  <a16:creationId xmlns:a16="http://schemas.microsoft.com/office/drawing/2014/main" id="{5FDF52F1-B71E-4CBE-B26F-4C02A8F5B070}"/>
                </a:ext>
              </a:extLst>
            </p:cNvPr>
            <p:cNvSpPr txBox="1"/>
            <p:nvPr/>
          </p:nvSpPr>
          <p:spPr>
            <a:xfrm>
              <a:off x="387870" y="6025581"/>
              <a:ext cx="8361707"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[6] </a:t>
              </a:r>
              <a:r>
                <a:rPr lang="zh-CN" altLang="en-US" sz="1200" dirty="0">
                  <a:latin typeface="Times New Roman" panose="02020603050405020304" pitchFamily="18" charset="0"/>
                  <a:cs typeface="Times New Roman" panose="02020603050405020304" pitchFamily="18" charset="0"/>
                </a:rPr>
                <a:t>A. A. Atallah, “Routing and</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Scheduling of Time-Triggered Traffic in Time-Sensitive Networks,”</a:t>
              </a:r>
              <a:r>
                <a:rPr lang="en-US" altLang="zh-CN" sz="1200"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TII</a:t>
              </a:r>
              <a:r>
                <a:rPr lang="zh-CN" altLang="en-US" sz="1200" dirty="0">
                  <a:latin typeface="Times New Roman" panose="02020603050405020304" pitchFamily="18" charset="0"/>
                  <a:cs typeface="Times New Roman" panose="02020603050405020304" pitchFamily="18" charset="0"/>
                </a:rPr>
                <a:t>, 2020.</a:t>
              </a:r>
            </a:p>
          </p:txBody>
        </p:sp>
        <p:sp>
          <p:nvSpPr>
            <p:cNvPr id="77" name="文本框 76">
              <a:extLst>
                <a:ext uri="{FF2B5EF4-FFF2-40B4-BE49-F238E27FC236}">
                  <a16:creationId xmlns:a16="http://schemas.microsoft.com/office/drawing/2014/main" id="{F5607FE7-5C71-4D5E-BE8C-8A02084A32B6}"/>
                </a:ext>
              </a:extLst>
            </p:cNvPr>
            <p:cNvSpPr txBox="1"/>
            <p:nvPr/>
          </p:nvSpPr>
          <p:spPr>
            <a:xfrm>
              <a:off x="387869" y="6279116"/>
              <a:ext cx="8361707"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[7] Z. Feng</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An Efficient Pro-active Fault-Tolerance Scheduling of IEEE 802.1Qbv Time-Sensitive Network</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TII</a:t>
              </a:r>
              <a:r>
                <a:rPr lang="zh-CN" altLang="en-US" sz="1200" dirty="0">
                  <a:latin typeface="Times New Roman" panose="02020603050405020304" pitchFamily="18" charset="0"/>
                  <a:cs typeface="Times New Roman" panose="02020603050405020304" pitchFamily="18" charset="0"/>
                </a:rPr>
                <a:t>, 2020.</a:t>
              </a:r>
            </a:p>
          </p:txBody>
        </p:sp>
        <p:sp>
          <p:nvSpPr>
            <p:cNvPr id="25" name="文本框 24">
              <a:extLst>
                <a:ext uri="{FF2B5EF4-FFF2-40B4-BE49-F238E27FC236}">
                  <a16:creationId xmlns:a16="http://schemas.microsoft.com/office/drawing/2014/main" id="{7A06425A-9A35-4C39-A729-3E1C68BE4B14}"/>
                </a:ext>
              </a:extLst>
            </p:cNvPr>
            <p:cNvSpPr txBox="1"/>
            <p:nvPr/>
          </p:nvSpPr>
          <p:spPr>
            <a:xfrm>
              <a:off x="387868" y="6546751"/>
              <a:ext cx="72516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[8] D. </a:t>
              </a:r>
              <a:r>
                <a:rPr lang="en-US" altLang="zh-CN" sz="1200" dirty="0" err="1">
                  <a:latin typeface="Times New Roman" panose="02020603050405020304" pitchFamily="18" charset="0"/>
                  <a:cs typeface="Times New Roman" panose="02020603050405020304" pitchFamily="18" charset="0"/>
                </a:rPr>
                <a:t>Ergenç</a:t>
              </a:r>
              <a:r>
                <a:rPr lang="en-US" altLang="zh-CN" sz="1200" dirty="0">
                  <a:latin typeface="Times New Roman" panose="02020603050405020304" pitchFamily="18" charset="0"/>
                  <a:cs typeface="Times New Roman" panose="02020603050405020304" pitchFamily="18" charset="0"/>
                </a:rPr>
                <a:t> and M. Fischer, “On the Reliability of IEEE 802.1CB FRER,” IEEE </a:t>
              </a:r>
              <a:r>
                <a:rPr lang="en-US" altLang="zh-CN" sz="1200" b="1" dirty="0">
                  <a:latin typeface="Times New Roman" panose="02020603050405020304" pitchFamily="18" charset="0"/>
                  <a:cs typeface="Times New Roman" panose="02020603050405020304" pitchFamily="18" charset="0"/>
                </a:rPr>
                <a:t>INFOCOM,</a:t>
              </a:r>
              <a:r>
                <a:rPr lang="en-US" altLang="zh-CN" sz="1200" dirty="0">
                  <a:latin typeface="Times New Roman" panose="02020603050405020304" pitchFamily="18" charset="0"/>
                  <a:cs typeface="Times New Roman" panose="02020603050405020304" pitchFamily="18" charset="0"/>
                </a:rPr>
                <a:t> 2021​.</a:t>
              </a:r>
              <a:endParaRPr lang="zh-CN" altLang="en-US" sz="1200" dirty="0">
                <a:latin typeface="Times New Roman" panose="02020603050405020304" pitchFamily="18" charset="0"/>
                <a:cs typeface="Times New Roman" panose="02020603050405020304" pitchFamily="18" charset="0"/>
              </a:endParaRPr>
            </a:p>
          </p:txBody>
        </p:sp>
      </p:grpSp>
      <p:sp>
        <p:nvSpPr>
          <p:cNvPr id="29" name="文本框 28">
            <a:extLst>
              <a:ext uri="{FF2B5EF4-FFF2-40B4-BE49-F238E27FC236}">
                <a16:creationId xmlns:a16="http://schemas.microsoft.com/office/drawing/2014/main" id="{4310A007-E436-4FC0-800B-26336885DC76}"/>
              </a:ext>
            </a:extLst>
          </p:cNvPr>
          <p:cNvSpPr txBox="1"/>
          <p:nvPr/>
        </p:nvSpPr>
        <p:spPr>
          <a:xfrm>
            <a:off x="4060415" y="2373773"/>
            <a:ext cx="1276321" cy="369332"/>
          </a:xfrm>
          <a:prstGeom prst="rect">
            <a:avLst/>
          </a:prstGeom>
          <a:noFill/>
        </p:spPr>
        <p:txBody>
          <a:bodyPr wrap="square">
            <a:spAutoFit/>
          </a:bodyPr>
          <a:lstStyle/>
          <a:p>
            <a:r>
              <a:rPr lang="zh-CN" altLang="en-US" b="1" dirty="0">
                <a:solidFill>
                  <a:srgbClr val="C00000"/>
                </a:solidFill>
                <a:latin typeface="+mj-ea"/>
                <a:ea typeface="+mj-ea"/>
              </a:rPr>
              <a:t>可扩展性</a:t>
            </a:r>
            <a:endParaRPr lang="zh-CN" altLang="en-US" dirty="0"/>
          </a:p>
        </p:txBody>
      </p:sp>
      <p:sp>
        <p:nvSpPr>
          <p:cNvPr id="30" name="文本框 29">
            <a:extLst>
              <a:ext uri="{FF2B5EF4-FFF2-40B4-BE49-F238E27FC236}">
                <a16:creationId xmlns:a16="http://schemas.microsoft.com/office/drawing/2014/main" id="{0F0CA2BC-608F-4FFB-8BAE-E1232CA1191C}"/>
              </a:ext>
            </a:extLst>
          </p:cNvPr>
          <p:cNvSpPr txBox="1"/>
          <p:nvPr/>
        </p:nvSpPr>
        <p:spPr>
          <a:xfrm>
            <a:off x="3360319" y="3228367"/>
            <a:ext cx="1276321" cy="369332"/>
          </a:xfrm>
          <a:prstGeom prst="rect">
            <a:avLst/>
          </a:prstGeom>
          <a:noFill/>
        </p:spPr>
        <p:txBody>
          <a:bodyPr wrap="square">
            <a:spAutoFit/>
          </a:bodyPr>
          <a:lstStyle/>
          <a:p>
            <a:r>
              <a:rPr lang="zh-CN" altLang="en-US" b="1" dirty="0">
                <a:solidFill>
                  <a:srgbClr val="C00000"/>
                </a:solidFill>
                <a:latin typeface="+mj-ea"/>
                <a:ea typeface="+mj-ea"/>
              </a:rPr>
              <a:t>可调度性</a:t>
            </a:r>
            <a:endParaRPr lang="zh-CN" altLang="en-US" dirty="0"/>
          </a:p>
        </p:txBody>
      </p:sp>
      <p:sp>
        <p:nvSpPr>
          <p:cNvPr id="31" name="文本框 30">
            <a:extLst>
              <a:ext uri="{FF2B5EF4-FFF2-40B4-BE49-F238E27FC236}">
                <a16:creationId xmlns:a16="http://schemas.microsoft.com/office/drawing/2014/main" id="{90FD9238-F108-49C3-B86F-2C215D7E5071}"/>
              </a:ext>
            </a:extLst>
          </p:cNvPr>
          <p:cNvSpPr txBox="1"/>
          <p:nvPr/>
        </p:nvSpPr>
        <p:spPr>
          <a:xfrm>
            <a:off x="5271783" y="3241119"/>
            <a:ext cx="1276321" cy="369332"/>
          </a:xfrm>
          <a:prstGeom prst="rect">
            <a:avLst/>
          </a:prstGeom>
          <a:noFill/>
        </p:spPr>
        <p:txBody>
          <a:bodyPr wrap="square">
            <a:spAutoFit/>
          </a:bodyPr>
          <a:lstStyle/>
          <a:p>
            <a:r>
              <a:rPr lang="zh-CN" altLang="en-US" b="1" dirty="0">
                <a:solidFill>
                  <a:srgbClr val="C00000"/>
                </a:solidFill>
                <a:latin typeface="+mj-ea"/>
                <a:ea typeface="+mj-ea"/>
              </a:rPr>
              <a:t>可靠性</a:t>
            </a:r>
            <a:endParaRPr lang="zh-CN" altLang="en-US" dirty="0"/>
          </a:p>
        </p:txBody>
      </p:sp>
    </p:spTree>
    <p:extLst>
      <p:ext uri="{BB962C8B-B14F-4D97-AF65-F5344CB8AC3E}">
        <p14:creationId xmlns:p14="http://schemas.microsoft.com/office/powerpoint/2010/main" val="6770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8" y="2821764"/>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3">
                        <a:lumMod val="5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预期目标及研究计划</a:t>
                </a: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81364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研究框架</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9</a:t>
            </a:fld>
            <a:endParaRPr lang="zh-CN" altLang="en-US" dirty="0"/>
          </a:p>
        </p:txBody>
      </p:sp>
      <p:sp>
        <p:nvSpPr>
          <p:cNvPr id="23" name="文本框 22">
            <a:extLst>
              <a:ext uri="{FF2B5EF4-FFF2-40B4-BE49-F238E27FC236}">
                <a16:creationId xmlns:a16="http://schemas.microsoft.com/office/drawing/2014/main" id="{CD087DD2-8479-434D-81A4-C6CC23A50CE7}"/>
              </a:ext>
            </a:extLst>
          </p:cNvPr>
          <p:cNvSpPr txBox="1"/>
          <p:nvPr/>
        </p:nvSpPr>
        <p:spPr>
          <a:xfrm>
            <a:off x="3138392" y="868750"/>
            <a:ext cx="5967726" cy="400110"/>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大规模工业时间敏感应用的高可靠确定性调度机制</a:t>
            </a:r>
          </a:p>
        </p:txBody>
      </p:sp>
      <p:sp>
        <p:nvSpPr>
          <p:cNvPr id="71" name="下箭头 78">
            <a:extLst>
              <a:ext uri="{FF2B5EF4-FFF2-40B4-BE49-F238E27FC236}">
                <a16:creationId xmlns:a16="http://schemas.microsoft.com/office/drawing/2014/main" id="{920FEFC2-E9D2-4D3E-952F-A6049B46D59F}"/>
              </a:ext>
            </a:extLst>
          </p:cNvPr>
          <p:cNvSpPr/>
          <p:nvPr/>
        </p:nvSpPr>
        <p:spPr>
          <a:xfrm>
            <a:off x="3996310" y="3139434"/>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87" name="表格 2">
            <a:extLst>
              <a:ext uri="{FF2B5EF4-FFF2-40B4-BE49-F238E27FC236}">
                <a16:creationId xmlns:a16="http://schemas.microsoft.com/office/drawing/2014/main" id="{2C871BBC-39F5-4B34-9687-A17788BD7220}"/>
              </a:ext>
            </a:extLst>
          </p:cNvPr>
          <p:cNvGraphicFramePr>
            <a:graphicFrameLocks noGrp="1"/>
          </p:cNvGraphicFramePr>
          <p:nvPr>
            <p:extLst>
              <p:ext uri="{D42A27DB-BD31-4B8C-83A1-F6EECF244321}">
                <p14:modId xmlns:p14="http://schemas.microsoft.com/office/powerpoint/2010/main" val="3461711611"/>
              </p:ext>
            </p:extLst>
          </p:nvPr>
        </p:nvGraphicFramePr>
        <p:xfrm>
          <a:off x="2852756" y="1708228"/>
          <a:ext cx="2642093" cy="1033828"/>
        </p:xfrm>
        <a:graphic>
          <a:graphicData uri="http://schemas.openxmlformats.org/drawingml/2006/table">
            <a:tbl>
              <a:tblPr firstRow="1" bandRow="1">
                <a:tableStyleId>{21E4AEA4-8DFA-4A89-87EB-49C32662AFE0}</a:tableStyleId>
              </a:tblPr>
              <a:tblGrid>
                <a:gridCol w="2642093">
                  <a:extLst>
                    <a:ext uri="{9D8B030D-6E8A-4147-A177-3AD203B41FA5}">
                      <a16:colId xmlns:a16="http://schemas.microsoft.com/office/drawing/2014/main" val="3215312826"/>
                    </a:ext>
                  </a:extLst>
                </a:gridCol>
              </a:tblGrid>
              <a:tr h="431254">
                <a:tc>
                  <a:txBody>
                    <a:bodyPr/>
                    <a:lstStyle/>
                    <a:p>
                      <a:pPr algn="ctr"/>
                      <a:r>
                        <a:rPr lang="zh-CN" altLang="en-US" dirty="0"/>
                        <a:t>精细化灵活调度</a:t>
                      </a:r>
                    </a:p>
                  </a:txBody>
                  <a:tcPr/>
                </a:tc>
                <a:extLst>
                  <a:ext uri="{0D108BD9-81ED-4DB2-BD59-A6C34878D82A}">
                    <a16:rowId xmlns:a16="http://schemas.microsoft.com/office/drawing/2014/main" val="3548231607"/>
                  </a:ext>
                </a:extLst>
              </a:tr>
              <a:tr h="602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dirty="0">
                          <a:solidFill>
                            <a:srgbClr val="C00000"/>
                          </a:solidFill>
                          <a:latin typeface="微软雅黑" panose="020B0503020204020204" pitchFamily="34" charset="-122"/>
                          <a:ea typeface="微软雅黑" panose="020B0503020204020204" pitchFamily="34" charset="-122"/>
                        </a:rPr>
                        <a:t>内容一：基于时间敏感网络门控机制的确定性调度模型</a:t>
                      </a:r>
                      <a:endParaRPr lang="en-US" altLang="zh-CN" sz="1500" b="0" dirty="0">
                        <a:solidFill>
                          <a:srgbClr val="C00000"/>
                        </a:solidFill>
                        <a:latin typeface="微软雅黑" panose="020B0503020204020204" pitchFamily="34" charset="-122"/>
                        <a:ea typeface="微软雅黑" panose="020B0503020204020204" pitchFamily="34" charset="-122"/>
                      </a:endParaRPr>
                    </a:p>
                  </a:txBody>
                  <a:tcPr>
                    <a:solidFill>
                      <a:schemeClr val="bg1">
                        <a:lumMod val="95000"/>
                      </a:schemeClr>
                    </a:solidFill>
                  </a:tcPr>
                </a:tc>
                <a:extLst>
                  <a:ext uri="{0D108BD9-81ED-4DB2-BD59-A6C34878D82A}">
                    <a16:rowId xmlns:a16="http://schemas.microsoft.com/office/drawing/2014/main" val="2421517010"/>
                  </a:ext>
                </a:extLst>
              </a:tr>
            </a:tbl>
          </a:graphicData>
        </a:graphic>
      </p:graphicFrame>
      <p:graphicFrame>
        <p:nvGraphicFramePr>
          <p:cNvPr id="88" name="表格 2">
            <a:extLst>
              <a:ext uri="{FF2B5EF4-FFF2-40B4-BE49-F238E27FC236}">
                <a16:creationId xmlns:a16="http://schemas.microsoft.com/office/drawing/2014/main" id="{E85A1FAF-95DD-4A7C-95AE-0CFB76C2CEA9}"/>
              </a:ext>
            </a:extLst>
          </p:cNvPr>
          <p:cNvGraphicFramePr>
            <a:graphicFrameLocks noGrp="1"/>
          </p:cNvGraphicFramePr>
          <p:nvPr>
            <p:extLst>
              <p:ext uri="{D42A27DB-BD31-4B8C-83A1-F6EECF244321}">
                <p14:modId xmlns:p14="http://schemas.microsoft.com/office/powerpoint/2010/main" val="3155665473"/>
              </p:ext>
            </p:extLst>
          </p:nvPr>
        </p:nvGraphicFramePr>
        <p:xfrm>
          <a:off x="7496625" y="1699693"/>
          <a:ext cx="2642093" cy="1033828"/>
        </p:xfrm>
        <a:graphic>
          <a:graphicData uri="http://schemas.openxmlformats.org/drawingml/2006/table">
            <a:tbl>
              <a:tblPr firstRow="1" bandRow="1">
                <a:tableStyleId>{21E4AEA4-8DFA-4A89-87EB-49C32662AFE0}</a:tableStyleId>
              </a:tblPr>
              <a:tblGrid>
                <a:gridCol w="2642093">
                  <a:extLst>
                    <a:ext uri="{9D8B030D-6E8A-4147-A177-3AD203B41FA5}">
                      <a16:colId xmlns:a16="http://schemas.microsoft.com/office/drawing/2014/main" val="3215312826"/>
                    </a:ext>
                  </a:extLst>
                </a:gridCol>
              </a:tblGrid>
              <a:tr h="431254">
                <a:tc>
                  <a:txBody>
                    <a:bodyPr/>
                    <a:lstStyle/>
                    <a:p>
                      <a:pPr algn="ctr"/>
                      <a:r>
                        <a:rPr lang="zh-CN" altLang="en-US" dirty="0"/>
                        <a:t>规模化快速调度</a:t>
                      </a:r>
                    </a:p>
                  </a:txBody>
                  <a:tcPr/>
                </a:tc>
                <a:extLst>
                  <a:ext uri="{0D108BD9-81ED-4DB2-BD59-A6C34878D82A}">
                    <a16:rowId xmlns:a16="http://schemas.microsoft.com/office/drawing/2014/main" val="3548231607"/>
                  </a:ext>
                </a:extLst>
              </a:tr>
              <a:tr h="602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dirty="0">
                          <a:solidFill>
                            <a:srgbClr val="C00000"/>
                          </a:solidFill>
                          <a:latin typeface="微软雅黑" panose="020B0503020204020204" pitchFamily="34" charset="-122"/>
                          <a:ea typeface="微软雅黑" panose="020B0503020204020204" pitchFamily="34" charset="-122"/>
                        </a:rPr>
                        <a:t>内容二：基于半监督学习的时间敏感网络快速调度方法</a:t>
                      </a:r>
                      <a:endParaRPr lang="en-US" altLang="zh-CN" sz="1500" b="0" dirty="0">
                        <a:solidFill>
                          <a:srgbClr val="C00000"/>
                        </a:solidFill>
                        <a:latin typeface="微软雅黑" panose="020B0503020204020204" pitchFamily="34" charset="-122"/>
                        <a:ea typeface="微软雅黑" panose="020B0503020204020204" pitchFamily="34" charset="-122"/>
                      </a:endParaRPr>
                    </a:p>
                  </a:txBody>
                  <a:tcPr>
                    <a:solidFill>
                      <a:schemeClr val="bg1">
                        <a:lumMod val="95000"/>
                      </a:schemeClr>
                    </a:solidFill>
                  </a:tcPr>
                </a:tc>
                <a:extLst>
                  <a:ext uri="{0D108BD9-81ED-4DB2-BD59-A6C34878D82A}">
                    <a16:rowId xmlns:a16="http://schemas.microsoft.com/office/drawing/2014/main" val="2421517010"/>
                  </a:ext>
                </a:extLst>
              </a:tr>
            </a:tbl>
          </a:graphicData>
        </a:graphic>
      </p:graphicFrame>
      <p:graphicFrame>
        <p:nvGraphicFramePr>
          <p:cNvPr id="89" name="表格 2">
            <a:extLst>
              <a:ext uri="{FF2B5EF4-FFF2-40B4-BE49-F238E27FC236}">
                <a16:creationId xmlns:a16="http://schemas.microsoft.com/office/drawing/2014/main" id="{2EA48CDD-7F0A-4BDE-9AD6-C75ED8D831AD}"/>
              </a:ext>
            </a:extLst>
          </p:cNvPr>
          <p:cNvGraphicFramePr>
            <a:graphicFrameLocks noGrp="1"/>
          </p:cNvGraphicFramePr>
          <p:nvPr>
            <p:extLst>
              <p:ext uri="{D42A27DB-BD31-4B8C-83A1-F6EECF244321}">
                <p14:modId xmlns:p14="http://schemas.microsoft.com/office/powerpoint/2010/main" val="2864687565"/>
              </p:ext>
            </p:extLst>
          </p:nvPr>
        </p:nvGraphicFramePr>
        <p:xfrm>
          <a:off x="2813010" y="3870236"/>
          <a:ext cx="2642093" cy="1033828"/>
        </p:xfrm>
        <a:graphic>
          <a:graphicData uri="http://schemas.openxmlformats.org/drawingml/2006/table">
            <a:tbl>
              <a:tblPr firstRow="1" bandRow="1">
                <a:tableStyleId>{21E4AEA4-8DFA-4A89-87EB-49C32662AFE0}</a:tableStyleId>
              </a:tblPr>
              <a:tblGrid>
                <a:gridCol w="2642093">
                  <a:extLst>
                    <a:ext uri="{9D8B030D-6E8A-4147-A177-3AD203B41FA5}">
                      <a16:colId xmlns:a16="http://schemas.microsoft.com/office/drawing/2014/main" val="3215312826"/>
                    </a:ext>
                  </a:extLst>
                </a:gridCol>
              </a:tblGrid>
              <a:tr h="431254">
                <a:tc>
                  <a:txBody>
                    <a:bodyPr/>
                    <a:lstStyle/>
                    <a:p>
                      <a:pPr algn="ctr"/>
                      <a:r>
                        <a:rPr lang="zh-CN" altLang="en-US" dirty="0"/>
                        <a:t>高效协同调度</a:t>
                      </a:r>
                    </a:p>
                  </a:txBody>
                  <a:tcPr/>
                </a:tc>
                <a:extLst>
                  <a:ext uri="{0D108BD9-81ED-4DB2-BD59-A6C34878D82A}">
                    <a16:rowId xmlns:a16="http://schemas.microsoft.com/office/drawing/2014/main" val="3548231607"/>
                  </a:ext>
                </a:extLst>
              </a:tr>
              <a:tr h="602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dirty="0">
                          <a:solidFill>
                            <a:srgbClr val="C00000"/>
                          </a:solidFill>
                          <a:latin typeface="微软雅黑" panose="020B0503020204020204" pitchFamily="34" charset="-122"/>
                          <a:ea typeface="微软雅黑" panose="020B0503020204020204" pitchFamily="34" charset="-122"/>
                        </a:rPr>
                        <a:t>内容三：基于任务冲突度量的任务</a:t>
                      </a:r>
                      <a:r>
                        <a:rPr lang="en-US" altLang="zh-CN" sz="1500" b="0" dirty="0">
                          <a:solidFill>
                            <a:srgbClr val="C00000"/>
                          </a:solidFill>
                          <a:latin typeface="微软雅黑" panose="020B0503020204020204" pitchFamily="34" charset="-122"/>
                          <a:ea typeface="微软雅黑" panose="020B0503020204020204" pitchFamily="34" charset="-122"/>
                        </a:rPr>
                        <a:t>-</a:t>
                      </a:r>
                      <a:r>
                        <a:rPr lang="zh-CN" altLang="en-US" sz="1500" b="0" dirty="0">
                          <a:solidFill>
                            <a:srgbClr val="C00000"/>
                          </a:solidFill>
                          <a:latin typeface="微软雅黑" panose="020B0503020204020204" pitchFamily="34" charset="-122"/>
                          <a:ea typeface="微软雅黑" panose="020B0503020204020204" pitchFamily="34" charset="-122"/>
                        </a:rPr>
                        <a:t>网络高效调度机制</a:t>
                      </a:r>
                      <a:endParaRPr lang="en-US" altLang="zh-CN" sz="1500" b="0" dirty="0">
                        <a:solidFill>
                          <a:srgbClr val="C00000"/>
                        </a:solidFill>
                        <a:latin typeface="微软雅黑" panose="020B0503020204020204" pitchFamily="34" charset="-122"/>
                        <a:ea typeface="微软雅黑" panose="020B0503020204020204" pitchFamily="34" charset="-122"/>
                      </a:endParaRPr>
                    </a:p>
                  </a:txBody>
                  <a:tcPr>
                    <a:solidFill>
                      <a:schemeClr val="bg1">
                        <a:lumMod val="95000"/>
                      </a:schemeClr>
                    </a:solidFill>
                  </a:tcPr>
                </a:tc>
                <a:extLst>
                  <a:ext uri="{0D108BD9-81ED-4DB2-BD59-A6C34878D82A}">
                    <a16:rowId xmlns:a16="http://schemas.microsoft.com/office/drawing/2014/main" val="2421517010"/>
                  </a:ext>
                </a:extLst>
              </a:tr>
            </a:tbl>
          </a:graphicData>
        </a:graphic>
      </p:graphicFrame>
      <p:graphicFrame>
        <p:nvGraphicFramePr>
          <p:cNvPr id="90" name="表格 2">
            <a:extLst>
              <a:ext uri="{FF2B5EF4-FFF2-40B4-BE49-F238E27FC236}">
                <a16:creationId xmlns:a16="http://schemas.microsoft.com/office/drawing/2014/main" id="{FD5433FC-91BF-4057-B33F-B9CFDC29D580}"/>
              </a:ext>
            </a:extLst>
          </p:cNvPr>
          <p:cNvGraphicFramePr>
            <a:graphicFrameLocks noGrp="1"/>
          </p:cNvGraphicFramePr>
          <p:nvPr>
            <p:extLst>
              <p:ext uri="{D42A27DB-BD31-4B8C-83A1-F6EECF244321}">
                <p14:modId xmlns:p14="http://schemas.microsoft.com/office/powerpoint/2010/main" val="15187197"/>
              </p:ext>
            </p:extLst>
          </p:nvPr>
        </p:nvGraphicFramePr>
        <p:xfrm>
          <a:off x="7496625" y="3870236"/>
          <a:ext cx="2642093" cy="1033828"/>
        </p:xfrm>
        <a:graphic>
          <a:graphicData uri="http://schemas.openxmlformats.org/drawingml/2006/table">
            <a:tbl>
              <a:tblPr firstRow="1" bandRow="1">
                <a:tableStyleId>{21E4AEA4-8DFA-4A89-87EB-49C32662AFE0}</a:tableStyleId>
              </a:tblPr>
              <a:tblGrid>
                <a:gridCol w="2642093">
                  <a:extLst>
                    <a:ext uri="{9D8B030D-6E8A-4147-A177-3AD203B41FA5}">
                      <a16:colId xmlns:a16="http://schemas.microsoft.com/office/drawing/2014/main" val="3215312826"/>
                    </a:ext>
                  </a:extLst>
                </a:gridCol>
              </a:tblGrid>
              <a:tr h="431254">
                <a:tc>
                  <a:txBody>
                    <a:bodyPr/>
                    <a:lstStyle/>
                    <a:p>
                      <a:pPr algn="ctr"/>
                      <a:r>
                        <a:rPr lang="zh-CN" altLang="en-US" dirty="0"/>
                        <a:t>冗余容错设计</a:t>
                      </a:r>
                    </a:p>
                  </a:txBody>
                  <a:tcPr/>
                </a:tc>
                <a:extLst>
                  <a:ext uri="{0D108BD9-81ED-4DB2-BD59-A6C34878D82A}">
                    <a16:rowId xmlns:a16="http://schemas.microsoft.com/office/drawing/2014/main" val="3548231607"/>
                  </a:ext>
                </a:extLst>
              </a:tr>
              <a:tr h="602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dirty="0">
                          <a:solidFill>
                            <a:srgbClr val="C00000"/>
                          </a:solidFill>
                          <a:latin typeface="微软雅黑" panose="020B0503020204020204" pitchFamily="34" charset="-122"/>
                          <a:ea typeface="微软雅黑" panose="020B0503020204020204" pitchFamily="34" charset="-122"/>
                        </a:rPr>
                        <a:t>内容四：基于图论的任务</a:t>
                      </a:r>
                      <a:r>
                        <a:rPr lang="en-US" altLang="zh-CN" sz="1500" b="0" dirty="0">
                          <a:solidFill>
                            <a:srgbClr val="C00000"/>
                          </a:solidFill>
                          <a:latin typeface="微软雅黑" panose="020B0503020204020204" pitchFamily="34" charset="-122"/>
                          <a:ea typeface="微软雅黑" panose="020B0503020204020204" pitchFamily="34" charset="-122"/>
                        </a:rPr>
                        <a:t>-</a:t>
                      </a:r>
                      <a:r>
                        <a:rPr lang="zh-CN" altLang="en-US" sz="1500" b="0" dirty="0">
                          <a:solidFill>
                            <a:srgbClr val="C00000"/>
                          </a:solidFill>
                          <a:latin typeface="微软雅黑" panose="020B0503020204020204" pitchFamily="34" charset="-122"/>
                          <a:ea typeface="微软雅黑" panose="020B0503020204020204" pitchFamily="34" charset="-122"/>
                        </a:rPr>
                        <a:t>网络冗余调度方法</a:t>
                      </a:r>
                      <a:endParaRPr lang="en-US" altLang="zh-CN" sz="1500" b="0" dirty="0">
                        <a:solidFill>
                          <a:srgbClr val="C00000"/>
                        </a:solidFill>
                        <a:latin typeface="微软雅黑" panose="020B0503020204020204" pitchFamily="34" charset="-122"/>
                        <a:ea typeface="微软雅黑" panose="020B0503020204020204" pitchFamily="34" charset="-122"/>
                      </a:endParaRPr>
                    </a:p>
                  </a:txBody>
                  <a:tcPr>
                    <a:solidFill>
                      <a:schemeClr val="bg1">
                        <a:lumMod val="95000"/>
                      </a:schemeClr>
                    </a:solidFill>
                  </a:tcPr>
                </a:tc>
                <a:extLst>
                  <a:ext uri="{0D108BD9-81ED-4DB2-BD59-A6C34878D82A}">
                    <a16:rowId xmlns:a16="http://schemas.microsoft.com/office/drawing/2014/main" val="2421517010"/>
                  </a:ext>
                </a:extLst>
              </a:tr>
            </a:tbl>
          </a:graphicData>
        </a:graphic>
      </p:graphicFrame>
      <p:sp>
        <p:nvSpPr>
          <p:cNvPr id="91" name="矩形 90">
            <a:extLst>
              <a:ext uri="{FF2B5EF4-FFF2-40B4-BE49-F238E27FC236}">
                <a16:creationId xmlns:a16="http://schemas.microsoft.com/office/drawing/2014/main" id="{191B7C50-AD4C-43D4-831F-5EA765CC7570}"/>
              </a:ext>
            </a:extLst>
          </p:cNvPr>
          <p:cNvSpPr/>
          <p:nvPr/>
        </p:nvSpPr>
        <p:spPr>
          <a:xfrm>
            <a:off x="2357120" y="1449922"/>
            <a:ext cx="8178144" cy="1475702"/>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文本框 91">
            <a:extLst>
              <a:ext uri="{FF2B5EF4-FFF2-40B4-BE49-F238E27FC236}">
                <a16:creationId xmlns:a16="http://schemas.microsoft.com/office/drawing/2014/main" id="{788CF446-DE9F-4E93-9B84-6D51DEF3A9F2}"/>
              </a:ext>
            </a:extLst>
          </p:cNvPr>
          <p:cNvSpPr txBox="1"/>
          <p:nvPr/>
        </p:nvSpPr>
        <p:spPr>
          <a:xfrm>
            <a:off x="172498" y="1800180"/>
            <a:ext cx="2205213" cy="707886"/>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网络确定性</a:t>
            </a:r>
            <a:endParaRPr lang="en-US" altLang="zh-CN" sz="2000" b="1" dirty="0">
              <a:solidFill>
                <a:schemeClr val="accent3">
                  <a:lumMod val="75000"/>
                </a:schemeClr>
              </a:solidFill>
              <a:latin typeface="+mj-ea"/>
              <a:ea typeface="+mj-ea"/>
            </a:endParaRPr>
          </a:p>
          <a:p>
            <a:pPr algn="ctr"/>
            <a:r>
              <a:rPr lang="zh-CN" altLang="en-US" sz="2000" b="1" dirty="0">
                <a:solidFill>
                  <a:schemeClr val="accent3">
                    <a:lumMod val="75000"/>
                  </a:schemeClr>
                </a:solidFill>
                <a:latin typeface="+mj-ea"/>
                <a:ea typeface="+mj-ea"/>
              </a:rPr>
              <a:t>调度</a:t>
            </a:r>
          </a:p>
        </p:txBody>
      </p:sp>
      <p:sp>
        <p:nvSpPr>
          <p:cNvPr id="93" name="文本框 92">
            <a:extLst>
              <a:ext uri="{FF2B5EF4-FFF2-40B4-BE49-F238E27FC236}">
                <a16:creationId xmlns:a16="http://schemas.microsoft.com/office/drawing/2014/main" id="{0E2536E3-77D7-4455-A3AB-A75E897E1C64}"/>
              </a:ext>
            </a:extLst>
          </p:cNvPr>
          <p:cNvSpPr txBox="1"/>
          <p:nvPr/>
        </p:nvSpPr>
        <p:spPr>
          <a:xfrm>
            <a:off x="-43423" y="4000690"/>
            <a:ext cx="2524496" cy="707886"/>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任务</a:t>
            </a:r>
            <a:r>
              <a:rPr lang="en-US" altLang="zh-CN" sz="2000" b="1" dirty="0">
                <a:solidFill>
                  <a:schemeClr val="accent3">
                    <a:lumMod val="75000"/>
                  </a:schemeClr>
                </a:solidFill>
                <a:latin typeface="+mj-ea"/>
                <a:ea typeface="+mj-ea"/>
              </a:rPr>
              <a:t>-</a:t>
            </a:r>
            <a:r>
              <a:rPr lang="zh-CN" altLang="en-US" sz="2000" b="1" dirty="0">
                <a:solidFill>
                  <a:schemeClr val="accent3">
                    <a:lumMod val="75000"/>
                  </a:schemeClr>
                </a:solidFill>
                <a:latin typeface="+mj-ea"/>
                <a:ea typeface="+mj-ea"/>
              </a:rPr>
              <a:t>网络</a:t>
            </a:r>
            <a:endParaRPr lang="en-US" altLang="zh-CN" sz="2000" b="1" dirty="0">
              <a:solidFill>
                <a:schemeClr val="accent3">
                  <a:lumMod val="75000"/>
                </a:schemeClr>
              </a:solidFill>
              <a:latin typeface="+mj-ea"/>
              <a:ea typeface="+mj-ea"/>
            </a:endParaRPr>
          </a:p>
          <a:p>
            <a:pPr algn="ctr"/>
            <a:r>
              <a:rPr lang="zh-CN" altLang="en-US" sz="2000" b="1" dirty="0">
                <a:solidFill>
                  <a:schemeClr val="accent3">
                    <a:lumMod val="75000"/>
                  </a:schemeClr>
                </a:solidFill>
                <a:latin typeface="+mj-ea"/>
                <a:ea typeface="+mj-ea"/>
              </a:rPr>
              <a:t>协同调度</a:t>
            </a:r>
          </a:p>
        </p:txBody>
      </p:sp>
      <p:sp>
        <p:nvSpPr>
          <p:cNvPr id="94" name="矩形 93">
            <a:extLst>
              <a:ext uri="{FF2B5EF4-FFF2-40B4-BE49-F238E27FC236}">
                <a16:creationId xmlns:a16="http://schemas.microsoft.com/office/drawing/2014/main" id="{789D766A-9C34-4DEB-BF76-68C91BE43DDE}"/>
              </a:ext>
            </a:extLst>
          </p:cNvPr>
          <p:cNvSpPr/>
          <p:nvPr/>
        </p:nvSpPr>
        <p:spPr>
          <a:xfrm>
            <a:off x="2357119" y="3609674"/>
            <a:ext cx="8178145" cy="1549048"/>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文本框 95">
            <a:extLst>
              <a:ext uri="{FF2B5EF4-FFF2-40B4-BE49-F238E27FC236}">
                <a16:creationId xmlns:a16="http://schemas.microsoft.com/office/drawing/2014/main" id="{F0B1A951-608F-4648-8925-D6CF6E7BCF7D}"/>
              </a:ext>
            </a:extLst>
          </p:cNvPr>
          <p:cNvSpPr txBox="1"/>
          <p:nvPr/>
        </p:nvSpPr>
        <p:spPr>
          <a:xfrm>
            <a:off x="116218" y="3278491"/>
            <a:ext cx="2205213" cy="369332"/>
          </a:xfrm>
          <a:prstGeom prst="rect">
            <a:avLst/>
          </a:prstGeom>
          <a:noFill/>
        </p:spPr>
        <p:txBody>
          <a:bodyPr wrap="square" rtlCol="0">
            <a:spAutoFit/>
          </a:bodyPr>
          <a:lstStyle/>
          <a:p>
            <a:pPr algn="ctr"/>
            <a:r>
              <a:rPr lang="zh-CN" altLang="en-US" dirty="0">
                <a:solidFill>
                  <a:schemeClr val="accent3">
                    <a:lumMod val="75000"/>
                  </a:schemeClr>
                </a:solidFill>
                <a:latin typeface="+mj-ea"/>
                <a:ea typeface="+mj-ea"/>
              </a:rPr>
              <a:t>可调度性能提升</a:t>
            </a:r>
          </a:p>
        </p:txBody>
      </p:sp>
      <p:sp>
        <p:nvSpPr>
          <p:cNvPr id="97" name="下箭头 78">
            <a:extLst>
              <a:ext uri="{FF2B5EF4-FFF2-40B4-BE49-F238E27FC236}">
                <a16:creationId xmlns:a16="http://schemas.microsoft.com/office/drawing/2014/main" id="{259EA76D-B5B6-4151-8B87-D35B8ACD1109}"/>
              </a:ext>
            </a:extLst>
          </p:cNvPr>
          <p:cNvSpPr/>
          <p:nvPr/>
        </p:nvSpPr>
        <p:spPr>
          <a:xfrm>
            <a:off x="8670105" y="3120230"/>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98" name="表格 2">
            <a:extLst>
              <a:ext uri="{FF2B5EF4-FFF2-40B4-BE49-F238E27FC236}">
                <a16:creationId xmlns:a16="http://schemas.microsoft.com/office/drawing/2014/main" id="{EAAE4EB4-DC93-4A3E-BF21-30B52DD7B88C}"/>
              </a:ext>
            </a:extLst>
          </p:cNvPr>
          <p:cNvGraphicFramePr>
            <a:graphicFrameLocks noGrp="1"/>
          </p:cNvGraphicFramePr>
          <p:nvPr>
            <p:extLst>
              <p:ext uri="{D42A27DB-BD31-4B8C-83A1-F6EECF244321}">
                <p14:modId xmlns:p14="http://schemas.microsoft.com/office/powerpoint/2010/main" val="3727387225"/>
              </p:ext>
            </p:extLst>
          </p:nvPr>
        </p:nvGraphicFramePr>
        <p:xfrm>
          <a:off x="2317791" y="5718001"/>
          <a:ext cx="8217473" cy="933345"/>
        </p:xfrm>
        <a:graphic>
          <a:graphicData uri="http://schemas.openxmlformats.org/drawingml/2006/table">
            <a:tbl>
              <a:tblPr firstRow="1" bandRow="1">
                <a:tableStyleId>{21E4AEA4-8DFA-4A89-87EB-49C32662AFE0}</a:tableStyleId>
              </a:tblPr>
              <a:tblGrid>
                <a:gridCol w="8217473">
                  <a:extLst>
                    <a:ext uri="{9D8B030D-6E8A-4147-A177-3AD203B41FA5}">
                      <a16:colId xmlns:a16="http://schemas.microsoft.com/office/drawing/2014/main" val="3215312826"/>
                    </a:ext>
                  </a:extLst>
                </a:gridCol>
              </a:tblGrid>
              <a:tr h="474765">
                <a:tc>
                  <a:txBody>
                    <a:bodyPr/>
                    <a:lstStyle/>
                    <a:p>
                      <a:pPr algn="ctr"/>
                      <a:r>
                        <a:rPr lang="zh-CN" altLang="en-US" dirty="0"/>
                        <a:t>时间敏感网络调度</a:t>
                      </a:r>
                      <a:r>
                        <a:rPr lang="en-US" altLang="zh-CN" dirty="0"/>
                        <a:t>-</a:t>
                      </a:r>
                      <a:r>
                        <a:rPr lang="zh-CN" altLang="en-US" dirty="0"/>
                        <a:t>配置</a:t>
                      </a:r>
                      <a:r>
                        <a:rPr lang="en-US" altLang="zh-CN" dirty="0"/>
                        <a:t>-</a:t>
                      </a:r>
                      <a:r>
                        <a:rPr lang="zh-CN" altLang="en-US" dirty="0"/>
                        <a:t>分析综合测试平台</a:t>
                      </a:r>
                    </a:p>
                  </a:txBody>
                  <a:tcPr/>
                </a:tc>
                <a:extLst>
                  <a:ext uri="{0D108BD9-81ED-4DB2-BD59-A6C34878D82A}">
                    <a16:rowId xmlns:a16="http://schemas.microsoft.com/office/drawing/2014/main" val="3548231607"/>
                  </a:ext>
                </a:extLst>
              </a:tr>
              <a:tr h="45858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500" b="0" dirty="0">
                        <a:solidFill>
                          <a:srgbClr val="C00000"/>
                        </a:solidFill>
                        <a:latin typeface="微软雅黑" panose="020B0503020204020204" pitchFamily="34" charset="-122"/>
                        <a:ea typeface="微软雅黑" panose="020B0503020204020204" pitchFamily="34" charset="-122"/>
                      </a:endParaRPr>
                    </a:p>
                  </a:txBody>
                  <a:tcPr>
                    <a:solidFill>
                      <a:schemeClr val="bg1">
                        <a:lumMod val="95000"/>
                      </a:schemeClr>
                    </a:solidFill>
                  </a:tcPr>
                </a:tc>
                <a:extLst>
                  <a:ext uri="{0D108BD9-81ED-4DB2-BD59-A6C34878D82A}">
                    <a16:rowId xmlns:a16="http://schemas.microsoft.com/office/drawing/2014/main" val="2421517010"/>
                  </a:ext>
                </a:extLst>
              </a:tr>
            </a:tbl>
          </a:graphicData>
        </a:graphic>
      </p:graphicFrame>
      <p:sp>
        <p:nvSpPr>
          <p:cNvPr id="99" name="下箭头 78">
            <a:extLst>
              <a:ext uri="{FF2B5EF4-FFF2-40B4-BE49-F238E27FC236}">
                <a16:creationId xmlns:a16="http://schemas.microsoft.com/office/drawing/2014/main" id="{E60A8277-1F68-4FAE-86C1-257A451BFC34}"/>
              </a:ext>
            </a:extLst>
          </p:cNvPr>
          <p:cNvSpPr/>
          <p:nvPr/>
        </p:nvSpPr>
        <p:spPr>
          <a:xfrm>
            <a:off x="8670105" y="5328958"/>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0" name="下箭头 78">
            <a:extLst>
              <a:ext uri="{FF2B5EF4-FFF2-40B4-BE49-F238E27FC236}">
                <a16:creationId xmlns:a16="http://schemas.microsoft.com/office/drawing/2014/main" id="{B235E118-54FC-4C5F-96C6-69BB40702CF6}"/>
              </a:ext>
            </a:extLst>
          </p:cNvPr>
          <p:cNvSpPr/>
          <p:nvPr/>
        </p:nvSpPr>
        <p:spPr>
          <a:xfrm>
            <a:off x="3991710" y="5297639"/>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3" name="下箭头 78">
            <a:extLst>
              <a:ext uri="{FF2B5EF4-FFF2-40B4-BE49-F238E27FC236}">
                <a16:creationId xmlns:a16="http://schemas.microsoft.com/office/drawing/2014/main" id="{7DF0A84A-0354-445A-BFE7-E5A4454BF94F}"/>
              </a:ext>
            </a:extLst>
          </p:cNvPr>
          <p:cNvSpPr/>
          <p:nvPr/>
        </p:nvSpPr>
        <p:spPr>
          <a:xfrm>
            <a:off x="1071260" y="2769070"/>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 name="下箭头 78">
            <a:extLst>
              <a:ext uri="{FF2B5EF4-FFF2-40B4-BE49-F238E27FC236}">
                <a16:creationId xmlns:a16="http://schemas.microsoft.com/office/drawing/2014/main" id="{D33ECBEA-05EC-4602-9838-EC220A1DF540}"/>
              </a:ext>
            </a:extLst>
          </p:cNvPr>
          <p:cNvSpPr/>
          <p:nvPr/>
        </p:nvSpPr>
        <p:spPr>
          <a:xfrm>
            <a:off x="1071260" y="5105149"/>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3CD4C0B-0DDB-4726-BC1F-C926D73576A6}"/>
              </a:ext>
            </a:extLst>
          </p:cNvPr>
          <p:cNvSpPr txBox="1"/>
          <p:nvPr/>
        </p:nvSpPr>
        <p:spPr>
          <a:xfrm>
            <a:off x="-13445" y="5730372"/>
            <a:ext cx="2524496" cy="707886"/>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测试平台</a:t>
            </a:r>
            <a:endParaRPr lang="en-US" altLang="zh-CN" sz="2000" b="1" dirty="0">
              <a:solidFill>
                <a:schemeClr val="accent3">
                  <a:lumMod val="75000"/>
                </a:schemeClr>
              </a:solidFill>
              <a:latin typeface="+mj-ea"/>
              <a:ea typeface="+mj-ea"/>
            </a:endParaRPr>
          </a:p>
          <a:p>
            <a:pPr algn="ctr"/>
            <a:r>
              <a:rPr lang="zh-CN" altLang="en-US" sz="2000" b="1" dirty="0">
                <a:solidFill>
                  <a:schemeClr val="accent3">
                    <a:lumMod val="75000"/>
                  </a:schemeClr>
                </a:solidFill>
                <a:latin typeface="+mj-ea"/>
                <a:ea typeface="+mj-ea"/>
              </a:rPr>
              <a:t>搭建及验证</a:t>
            </a:r>
          </a:p>
        </p:txBody>
      </p:sp>
      <p:sp>
        <p:nvSpPr>
          <p:cNvPr id="26" name="下箭头 78">
            <a:extLst>
              <a:ext uri="{FF2B5EF4-FFF2-40B4-BE49-F238E27FC236}">
                <a16:creationId xmlns:a16="http://schemas.microsoft.com/office/drawing/2014/main" id="{AD2DF91C-4D10-4162-BDDE-47C1C7DE9B24}"/>
              </a:ext>
            </a:extLst>
          </p:cNvPr>
          <p:cNvSpPr/>
          <p:nvPr/>
        </p:nvSpPr>
        <p:spPr>
          <a:xfrm rot="16200000">
            <a:off x="6309662" y="1953713"/>
            <a:ext cx="299316" cy="8335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0A69DACC-A21C-4B52-B208-F3E155AFC08D}"/>
              </a:ext>
            </a:extLst>
          </p:cNvPr>
          <p:cNvSpPr txBox="1"/>
          <p:nvPr/>
        </p:nvSpPr>
        <p:spPr>
          <a:xfrm>
            <a:off x="5363248" y="1825731"/>
            <a:ext cx="2205213" cy="369332"/>
          </a:xfrm>
          <a:prstGeom prst="rect">
            <a:avLst/>
          </a:prstGeom>
          <a:noFill/>
        </p:spPr>
        <p:txBody>
          <a:bodyPr wrap="square" rtlCol="0">
            <a:spAutoFit/>
          </a:bodyPr>
          <a:lstStyle/>
          <a:p>
            <a:pPr algn="ctr"/>
            <a:r>
              <a:rPr lang="zh-CN" altLang="en-US" dirty="0">
                <a:solidFill>
                  <a:schemeClr val="accent3">
                    <a:lumMod val="75000"/>
                  </a:schemeClr>
                </a:solidFill>
                <a:latin typeface="+mj-ea"/>
                <a:ea typeface="+mj-ea"/>
              </a:rPr>
              <a:t>可扩展性能提升</a:t>
            </a:r>
          </a:p>
        </p:txBody>
      </p:sp>
      <p:sp>
        <p:nvSpPr>
          <p:cNvPr id="28" name="下箭头 78">
            <a:extLst>
              <a:ext uri="{FF2B5EF4-FFF2-40B4-BE49-F238E27FC236}">
                <a16:creationId xmlns:a16="http://schemas.microsoft.com/office/drawing/2014/main" id="{3EE8ADBB-8A95-4AA0-9843-14D1AAB35409}"/>
              </a:ext>
            </a:extLst>
          </p:cNvPr>
          <p:cNvSpPr/>
          <p:nvPr/>
        </p:nvSpPr>
        <p:spPr>
          <a:xfrm rot="16200000">
            <a:off x="6309662" y="4087536"/>
            <a:ext cx="299316" cy="8335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B12F2221-76C4-4056-89DD-130DB95E7D05}"/>
              </a:ext>
            </a:extLst>
          </p:cNvPr>
          <p:cNvSpPr txBox="1"/>
          <p:nvPr/>
        </p:nvSpPr>
        <p:spPr>
          <a:xfrm>
            <a:off x="5323920" y="3999730"/>
            <a:ext cx="2205213" cy="369332"/>
          </a:xfrm>
          <a:prstGeom prst="rect">
            <a:avLst/>
          </a:prstGeom>
          <a:noFill/>
        </p:spPr>
        <p:txBody>
          <a:bodyPr wrap="square" rtlCol="0">
            <a:spAutoFit/>
          </a:bodyPr>
          <a:lstStyle/>
          <a:p>
            <a:pPr algn="ctr"/>
            <a:r>
              <a:rPr lang="zh-CN" altLang="en-US" dirty="0">
                <a:solidFill>
                  <a:schemeClr val="accent3">
                    <a:lumMod val="75000"/>
                  </a:schemeClr>
                </a:solidFill>
                <a:latin typeface="+mj-ea"/>
                <a:ea typeface="+mj-ea"/>
              </a:rPr>
              <a:t>可靠性能提升</a:t>
            </a:r>
          </a:p>
        </p:txBody>
      </p:sp>
      <p:sp>
        <p:nvSpPr>
          <p:cNvPr id="31" name="文本框 30">
            <a:extLst>
              <a:ext uri="{FF2B5EF4-FFF2-40B4-BE49-F238E27FC236}">
                <a16:creationId xmlns:a16="http://schemas.microsoft.com/office/drawing/2014/main" id="{7E6F4D6E-9D78-4C44-BA73-A58910E3DC19}"/>
              </a:ext>
            </a:extLst>
          </p:cNvPr>
          <p:cNvSpPr txBox="1"/>
          <p:nvPr/>
        </p:nvSpPr>
        <p:spPr>
          <a:xfrm>
            <a:off x="2391973" y="6280290"/>
            <a:ext cx="2576052" cy="323165"/>
          </a:xfrm>
          <a:prstGeom prst="rect">
            <a:avLst/>
          </a:prstGeom>
          <a:noFill/>
        </p:spPr>
        <p:txBody>
          <a:bodyPr wrap="square" rtlCol="0">
            <a:spAutoFit/>
          </a:bodyPr>
          <a:lstStyle/>
          <a:p>
            <a:pPr marL="285750" indent="-285750">
              <a:buFont typeface="Arial" panose="020B0604020202020204" pitchFamily="34" charset="0"/>
              <a:buChar char="•"/>
            </a:pPr>
            <a:r>
              <a:rPr lang="en-US" altLang="zh-CN" sz="1500" b="0" dirty="0">
                <a:solidFill>
                  <a:srgbClr val="C00000"/>
                </a:solidFill>
                <a:latin typeface="微软雅黑" panose="020B0503020204020204" pitchFamily="34" charset="-122"/>
                <a:ea typeface="微软雅黑" panose="020B0503020204020204" pitchFamily="34" charset="-122"/>
              </a:rPr>
              <a:t>TSN</a:t>
            </a:r>
            <a:r>
              <a:rPr lang="zh-CN" altLang="en-US" sz="1500" b="0" dirty="0">
                <a:solidFill>
                  <a:srgbClr val="C00000"/>
                </a:solidFill>
                <a:latin typeface="微软雅黑" panose="020B0503020204020204" pitchFamily="34" charset="-122"/>
                <a:ea typeface="微软雅黑" panose="020B0503020204020204" pitchFamily="34" charset="-122"/>
              </a:rPr>
              <a:t>网关配置实现   </a:t>
            </a:r>
            <a:endParaRPr lang="en-US" altLang="zh-CN" sz="1500" b="0" dirty="0">
              <a:solidFill>
                <a:srgbClr val="C00000"/>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B8C72AD-5782-4A17-B3B7-F1C011629361}"/>
              </a:ext>
            </a:extLst>
          </p:cNvPr>
          <p:cNvSpPr txBox="1"/>
          <p:nvPr/>
        </p:nvSpPr>
        <p:spPr>
          <a:xfrm>
            <a:off x="4617072" y="6280290"/>
            <a:ext cx="2576052" cy="323165"/>
          </a:xfrm>
          <a:prstGeom prst="rect">
            <a:avLst/>
          </a:prstGeom>
          <a:noFill/>
        </p:spPr>
        <p:txBody>
          <a:bodyPr wrap="square" rtlCol="0">
            <a:spAutoFit/>
          </a:bodyPr>
          <a:lstStyle/>
          <a:p>
            <a:pPr marL="285750" indent="-285750">
              <a:buFont typeface="Arial" panose="020B0604020202020204" pitchFamily="34" charset="0"/>
              <a:buChar char="•"/>
            </a:pPr>
            <a:r>
              <a:rPr lang="en-US" altLang="zh-CN" sz="1500" b="0" dirty="0">
                <a:solidFill>
                  <a:srgbClr val="C00000"/>
                </a:solidFill>
                <a:latin typeface="微软雅黑" panose="020B0503020204020204" pitchFamily="34" charset="-122"/>
                <a:ea typeface="微软雅黑" panose="020B0503020204020204" pitchFamily="34" charset="-122"/>
              </a:rPr>
              <a:t>TSN</a:t>
            </a:r>
            <a:r>
              <a:rPr lang="zh-CN" altLang="en-US" sz="1500" b="0" dirty="0">
                <a:solidFill>
                  <a:srgbClr val="C00000"/>
                </a:solidFill>
                <a:latin typeface="微软雅黑" panose="020B0503020204020204" pitchFamily="34" charset="-122"/>
                <a:ea typeface="微软雅黑" panose="020B0503020204020204" pitchFamily="34" charset="-122"/>
              </a:rPr>
              <a:t>调度</a:t>
            </a:r>
            <a:r>
              <a:rPr lang="en-US" altLang="zh-CN" sz="1500" b="0" dirty="0">
                <a:solidFill>
                  <a:srgbClr val="C00000"/>
                </a:solidFill>
                <a:latin typeface="微软雅黑" panose="020B0503020204020204" pitchFamily="34" charset="-122"/>
                <a:ea typeface="微软雅黑" panose="020B0503020204020204" pitchFamily="34" charset="-122"/>
              </a:rPr>
              <a:t>-</a:t>
            </a:r>
            <a:r>
              <a:rPr lang="zh-CN" altLang="en-US" sz="1500" b="0" dirty="0">
                <a:solidFill>
                  <a:srgbClr val="C00000"/>
                </a:solidFill>
                <a:latin typeface="微软雅黑" panose="020B0503020204020204" pitchFamily="34" charset="-122"/>
                <a:ea typeface="微软雅黑" panose="020B0503020204020204" pitchFamily="34" charset="-122"/>
              </a:rPr>
              <a:t>配置引擎开发   </a:t>
            </a:r>
            <a:endParaRPr lang="en-US" altLang="zh-CN" sz="1500" b="0" dirty="0">
              <a:solidFill>
                <a:srgbClr val="C00000"/>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C9563B2-3F74-4896-8FA5-1FF2A7C1E2E3}"/>
              </a:ext>
            </a:extLst>
          </p:cNvPr>
          <p:cNvSpPr txBox="1"/>
          <p:nvPr/>
        </p:nvSpPr>
        <p:spPr>
          <a:xfrm>
            <a:off x="7378142" y="6270297"/>
            <a:ext cx="3157122" cy="323165"/>
          </a:xfrm>
          <a:prstGeom prst="rect">
            <a:avLst/>
          </a:prstGeom>
          <a:noFill/>
        </p:spPr>
        <p:txBody>
          <a:bodyPr wrap="square" rtlCol="0">
            <a:spAutoFit/>
          </a:bodyPr>
          <a:lstStyle/>
          <a:p>
            <a:pPr marL="285750" indent="-285750">
              <a:buFont typeface="Arial" panose="020B0604020202020204" pitchFamily="34" charset="0"/>
              <a:buChar char="•"/>
            </a:pPr>
            <a:r>
              <a:rPr lang="zh-CN" altLang="en-US" sz="1500" b="0" dirty="0">
                <a:solidFill>
                  <a:srgbClr val="C00000"/>
                </a:solidFill>
                <a:latin typeface="微软雅黑" panose="020B0503020204020204" pitchFamily="34" charset="-122"/>
                <a:ea typeface="微软雅黑" panose="020B0503020204020204" pitchFamily="34" charset="-122"/>
              </a:rPr>
              <a:t>确定性调度算法验证及可视化</a:t>
            </a:r>
            <a:endParaRPr lang="en-US" altLang="zh-CN" sz="1500" b="0"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19C467F-FCD0-433B-A894-2D10EE0B7720}"/>
              </a:ext>
            </a:extLst>
          </p:cNvPr>
          <p:cNvSpPr txBox="1"/>
          <p:nvPr/>
        </p:nvSpPr>
        <p:spPr>
          <a:xfrm>
            <a:off x="5316930" y="4674183"/>
            <a:ext cx="2205213" cy="369332"/>
          </a:xfrm>
          <a:prstGeom prst="rect">
            <a:avLst/>
          </a:prstGeom>
          <a:noFill/>
        </p:spPr>
        <p:txBody>
          <a:bodyPr wrap="square" rtlCol="0">
            <a:spAutoFit/>
          </a:bodyPr>
          <a:lstStyle/>
          <a:p>
            <a:pPr algn="ctr"/>
            <a:r>
              <a:rPr lang="zh-CN" altLang="en-US" dirty="0">
                <a:solidFill>
                  <a:schemeClr val="accent3">
                    <a:lumMod val="75000"/>
                  </a:schemeClr>
                </a:solidFill>
                <a:latin typeface="+mj-ea"/>
                <a:ea typeface="+mj-ea"/>
              </a:rPr>
              <a:t>应对网络故障</a:t>
            </a:r>
          </a:p>
        </p:txBody>
      </p:sp>
    </p:spTree>
    <p:extLst>
      <p:ext uri="{BB962C8B-B14F-4D97-AF65-F5344CB8AC3E}">
        <p14:creationId xmlns:p14="http://schemas.microsoft.com/office/powerpoint/2010/main" val="31745472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10550</TotalTime>
  <Words>3572</Words>
  <Application>Microsoft Office PowerPoint</Application>
  <PresentationFormat>宽屏</PresentationFormat>
  <Paragraphs>431</Paragraphs>
  <Slides>24</Slides>
  <Notes>8</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24</vt:i4>
      </vt:variant>
    </vt:vector>
  </HeadingPairs>
  <TitlesOfParts>
    <vt:vector size="40" baseType="lpstr">
      <vt:lpstr>等线</vt:lpstr>
      <vt:lpstr>等线 Light</vt:lpstr>
      <vt:lpstr>黑体</vt:lpstr>
      <vt:lpstr>宋体</vt:lpstr>
      <vt:lpstr>微软雅黑</vt:lpstr>
      <vt:lpstr>Arial</vt:lpstr>
      <vt:lpstr>Calibri</vt:lpstr>
      <vt:lpstr>Cambria Math</vt:lpstr>
      <vt:lpstr>Century Gothic</vt:lpstr>
      <vt:lpstr>Segoe UI</vt:lpstr>
      <vt:lpstr>Segoe UI Light</vt:lpstr>
      <vt:lpstr>Times New Roman</vt:lpstr>
      <vt:lpstr>Wingdings</vt:lpstr>
      <vt:lpstr>Office 主题​​</vt:lpstr>
      <vt:lpstr>1_OfficePLUS</vt:lpstr>
      <vt:lpstr>AxMath</vt:lpstr>
      <vt:lpstr>基于时间感知整形的规模化工业时间敏感网络 快速确定性调度机制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xu lei</cp:lastModifiedBy>
  <cp:revision>797</cp:revision>
  <dcterms:created xsi:type="dcterms:W3CDTF">2019-01-23T14:14:04Z</dcterms:created>
  <dcterms:modified xsi:type="dcterms:W3CDTF">2022-06-15T08:31:45Z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